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85" r:id="rId2"/>
  </p:sldMasterIdLst>
  <p:notesMasterIdLst>
    <p:notesMasterId r:id="rId31"/>
  </p:notesMasterIdLst>
  <p:sldIdLst>
    <p:sldId id="256" r:id="rId3"/>
    <p:sldId id="258" r:id="rId4"/>
    <p:sldId id="262" r:id="rId5"/>
    <p:sldId id="264" r:id="rId6"/>
    <p:sldId id="265" r:id="rId7"/>
    <p:sldId id="266" r:id="rId8"/>
    <p:sldId id="274" r:id="rId9"/>
    <p:sldId id="272" r:id="rId10"/>
    <p:sldId id="273" r:id="rId11"/>
    <p:sldId id="268" r:id="rId12"/>
    <p:sldId id="282" r:id="rId13"/>
    <p:sldId id="275" r:id="rId14"/>
    <p:sldId id="267" r:id="rId15"/>
    <p:sldId id="276" r:id="rId16"/>
    <p:sldId id="283" r:id="rId17"/>
    <p:sldId id="277" r:id="rId18"/>
    <p:sldId id="284" r:id="rId19"/>
    <p:sldId id="278" r:id="rId20"/>
    <p:sldId id="279" r:id="rId21"/>
    <p:sldId id="285" r:id="rId22"/>
    <p:sldId id="280" r:id="rId23"/>
    <p:sldId id="286" r:id="rId24"/>
    <p:sldId id="281" r:id="rId25"/>
    <p:sldId id="269" r:id="rId26"/>
    <p:sldId id="287" r:id="rId27"/>
    <p:sldId id="270" r:id="rId28"/>
    <p:sldId id="271" r:id="rId29"/>
    <p:sldId id="26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38E4-0320-1944-85CD-7C44F7527EE5}" type="datetimeFigureOut">
              <a:rPr lang="en-US" smtClean="0"/>
              <a:t>6/17/12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995AC-310D-C04D-A067-26D80B8DA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79121-551D-499C-A473-065C1834C88F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F59A1-6945-4C06-B1EE-E55DEC197B62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FAEC4-8345-4CE5-B398-0A57A520C124}" type="slidenum">
              <a:rPr lang="en-US"/>
              <a:pPr/>
              <a:t>13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440E0-2B08-4D59-B017-D9DDBC83A58B}" type="slidenum">
              <a:rPr lang="en-US"/>
              <a:pPr/>
              <a:t>24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08C11-0DE1-4874-B77F-5B7A4FD8BD66}" type="slidenum">
              <a:rPr lang="en-US"/>
              <a:pPr/>
              <a:t>26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060D-2DA3-4590-BBDC-763107DDB4F6}" type="slidenum">
              <a:rPr lang="en-US"/>
              <a:pPr/>
              <a:t>27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A06BEE-AA80-784D-AD3E-F0801A41C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2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D2432-15E1-2C4B-BBF6-0176EFCB3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6D7E-5D0C-B547-BC03-210426C78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419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828800"/>
            <a:ext cx="7085013" cy="19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F3AB1D4C-D71A-304A-8908-DCFD43BD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EC8A-FC71-ED4A-AC4D-53269AEC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14A7-36BF-F24D-8866-4967CA852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1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CFF-40CD-0C40-A7AB-81FC028E3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78C0-B3BB-C64D-8160-076B1B9F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29215-9D7C-FF4B-BCF2-75A9D4A98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31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B131-7B62-A140-999A-41A4F56E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500F-8EE7-6C45-94CA-25237A0D0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F04DD-8C17-F345-9007-6E46566CB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3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7953-92C1-CE46-A4B1-8FAF0C8C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BAB9-5DDE-1D47-AA2B-35E7559A8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3810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E099D-7580-B64A-AFA3-B60AF1291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0248-D35D-504E-AC66-C2C6FBF8D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9AE2A-68D1-C345-930F-AFD31A133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7D28-A239-7F41-960C-55C3F68F1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7818-DC0B-DE43-89B9-FCB819793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FC8E1-21DE-3048-B0A7-383BD4ED4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4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4953-1F08-F949-A44A-7C8B36E99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CBF1C-3405-6F4B-9C3B-9C92E3B5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2756D04-B2D7-E542-BD56-7F7C01015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pic>
          <p:nvPicPr>
            <p:cNvPr id="40965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0ACD7C-1D60-B042-8192-C8BB8A523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7.png"/><Relationship Id="rId1" Type="http://schemas.microsoft.com/office/2007/relationships/media" Target="file://localhost/Users/davidmcmullen/Documents/%20%20%20McMullen/__Professional/Conferences/ICSS%20Fall%202008/Ellis.mpeg" TargetMode="External"/><Relationship Id="rId2" Type="http://schemas.openxmlformats.org/officeDocument/2006/relationships/video" Target="file://localhost/Users/davidmcmullen/Documents/%20%20%20McMullen/__Professional/Conferences/ICSS%20Fall%202008/Ellis.mpe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8.png"/><Relationship Id="rId1" Type="http://schemas.microsoft.com/office/2007/relationships/media" Target="file://localhost/Users/davidmcmullen/Documents/%20%20%20McMullen/__Professional/Conferences/ICSS%20Fall%202008/ICSS%20Fall%202008/dustbowl.mp3" TargetMode="External"/><Relationship Id="rId2" Type="http://schemas.openxmlformats.org/officeDocument/2006/relationships/audio" Target="file://localhost/Users/davidmcmullen/Documents/%20%20%20McMullen/__Professional/Conferences/ICSS%20Fall%202008/ICSS%20Fall%202008/dustbowl.mp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tpscommunityhistory.weebly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8713" y="2038350"/>
            <a:ext cx="6319837" cy="1703388"/>
          </a:xfrm>
        </p:spPr>
        <p:txBody>
          <a:bodyPr/>
          <a:lstStyle/>
          <a:p>
            <a:pPr>
              <a:defRPr/>
            </a:pPr>
            <a:r>
              <a:rPr kumimoji="0" lang="en-US" dirty="0" smtClean="0">
                <a:cs typeface="+mj-cs"/>
              </a:rPr>
              <a:t>Teaching with Primary Sources: </a:t>
            </a:r>
            <a:br>
              <a:rPr kumimoji="0" lang="en-US" dirty="0" smtClean="0">
                <a:cs typeface="+mj-cs"/>
              </a:rPr>
            </a:br>
            <a:r>
              <a:rPr kumimoji="0" lang="en-US" dirty="0" smtClean="0">
                <a:cs typeface="+mj-cs"/>
              </a:rPr>
              <a:t/>
            </a:r>
            <a:br>
              <a:rPr kumimoji="0" lang="en-US" dirty="0" smtClean="0">
                <a:cs typeface="+mj-cs"/>
              </a:rPr>
            </a:br>
            <a:r>
              <a:rPr kumimoji="0" lang="en-US" dirty="0" smtClean="0">
                <a:cs typeface="+mj-cs"/>
              </a:rPr>
              <a:t>Library of Congress Resources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191000"/>
            <a:ext cx="6400800" cy="1771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kumimoji="0"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dirty="0" smtClean="0">
                <a:cs typeface="+mn-cs"/>
              </a:rPr>
              <a:t>Dr. David W. McMullen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Sample: Map of Peoria, IL - 1867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Peoria - 1911</a:t>
            </a:r>
            <a:endParaRPr lang="en-US" dirty="0"/>
          </a:p>
        </p:txBody>
      </p:sp>
      <p:pic>
        <p:nvPicPr>
          <p:cNvPr id="4" name="Content Placeholder 3" descr="Peoria - 19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6" r="38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936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Find an early panoramic photograph showing Bradley Hall and the surrounding campus.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5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Panoramic Photo of Bradley University</a:t>
            </a:r>
          </a:p>
        </p:txBody>
      </p:sp>
      <p:pic>
        <p:nvPicPr>
          <p:cNvPr id="56324" name="Picture 4" descr="Bradley P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534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3a) Find an architectural photograph of a stained glass skylight in Peoria City Hall.</a:t>
            </a:r>
          </a:p>
          <a:p>
            <a:r>
              <a:rPr lang="en-US" dirty="0"/>
              <a:t>3b) Within the same item, find the dedication date of Peoria City Hall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Peoria City Hall Stained Glass</a:t>
            </a:r>
            <a:endParaRPr lang="en-US" dirty="0"/>
          </a:p>
        </p:txBody>
      </p:sp>
      <p:pic>
        <p:nvPicPr>
          <p:cNvPr id="4" name="Content Placeholder 3" descr="City Hall Stained Gla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 b="16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711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4) What is the name of the Peoria resident who was a member of the Betsy Ross Memorial Association in 1902?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5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A.J. Dougherty</a:t>
            </a:r>
            <a:endParaRPr lang="en-US" dirty="0"/>
          </a:p>
        </p:txBody>
      </p:sp>
      <p:pic>
        <p:nvPicPr>
          <p:cNvPr id="4" name="Content Placeholder 3" descr="Betsy Ross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80" t="-2539" r="-6710" b="-4222"/>
          <a:stretch/>
        </p:blipFill>
        <p:spPr>
          <a:xfrm>
            <a:off x="1208418" y="1661468"/>
            <a:ext cx="7698556" cy="4739911"/>
          </a:xfrm>
        </p:spPr>
      </p:pic>
    </p:spTree>
    <p:extLst>
      <p:ext uri="{BB962C8B-B14F-4D97-AF65-F5344CB8AC3E}">
        <p14:creationId xmlns:p14="http://schemas.microsoft.com/office/powerpoint/2010/main" val="56071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5a) Which photographs from Peoria will you probably </a:t>
            </a:r>
            <a:r>
              <a:rPr lang="en-US" b="1" dirty="0"/>
              <a:t>not</a:t>
            </a:r>
            <a:r>
              <a:rPr lang="en-US" dirty="0"/>
              <a:t> want to share with your students?  </a:t>
            </a:r>
          </a:p>
          <a:p>
            <a:r>
              <a:rPr lang="en-US" dirty="0"/>
              <a:t>5b) Which photographs from the same American Memory collection might be more useful?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7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7) Find references to Peoria in the papers of a past American president.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9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z="4000" dirty="0" smtClean="0">
                <a:cs typeface="+mj-cs"/>
              </a:rPr>
              <a:t>Teaching With Primary Sources Project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9459" y="3733800"/>
            <a:ext cx="7772400" cy="2209800"/>
          </a:xfrm>
        </p:spPr>
        <p:txBody>
          <a:bodyPr/>
          <a:lstStyle/>
          <a:p>
            <a:pPr>
              <a:defRPr/>
            </a:pPr>
            <a:r>
              <a:rPr kumimoji="0" lang="en-US" dirty="0" smtClean="0">
                <a:cs typeface="+mn-cs"/>
              </a:rPr>
              <a:t>A collaborative effort between the Illinois Federation of Independent Colleges and Universities and the Library of Congress</a:t>
            </a:r>
          </a:p>
        </p:txBody>
      </p:sp>
      <p:pic>
        <p:nvPicPr>
          <p:cNvPr id="2" name="Picture 1" descr="TPS_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615095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Invitation to Peoria</a:t>
            </a:r>
            <a:endParaRPr lang="en-US" dirty="0"/>
          </a:p>
        </p:txBody>
      </p:sp>
      <p:pic>
        <p:nvPicPr>
          <p:cNvPr id="4" name="Content Placeholder 3" descr="Lincoln Invite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-1095" r="-924" b="-3214"/>
          <a:stretch/>
        </p:blipFill>
        <p:spPr>
          <a:xfrm>
            <a:off x="3113960" y="1443789"/>
            <a:ext cx="3827217" cy="4974986"/>
          </a:xfrm>
        </p:spPr>
      </p:pic>
    </p:spTree>
    <p:extLst>
      <p:ext uri="{BB962C8B-B14F-4D97-AF65-F5344CB8AC3E}">
        <p14:creationId xmlns:p14="http://schemas.microsoft.com/office/powerpoint/2010/main" val="39436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8a) Find an architectural measured drawing for the address 438 West High Street, Peoria.</a:t>
            </a:r>
          </a:p>
          <a:p>
            <a:r>
              <a:rPr lang="en-US" dirty="0"/>
              <a:t>8b) Then find a related site map showing the grouping of houses along High Street.</a:t>
            </a:r>
          </a:p>
          <a:p>
            <a:r>
              <a:rPr lang="en-US" dirty="0"/>
              <a:t>8c) In what year was the area of Peoria that includes West High Street incorporated into the city?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8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438 W. High Street</a:t>
            </a:r>
            <a:endParaRPr lang="en-US" dirty="0"/>
          </a:p>
        </p:txBody>
      </p:sp>
      <p:pic>
        <p:nvPicPr>
          <p:cNvPr id="4" name="Content Placeholder 3" descr="438 High Stree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b="10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8243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9) Since there is nothing for Peoria in our moving image files, find some appropriate moving images you could also use with your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3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Sample: Ellis Island Video</a:t>
            </a:r>
          </a:p>
        </p:txBody>
      </p:sp>
      <p:pic>
        <p:nvPicPr>
          <p:cNvPr id="47110" name="Ellis.mpe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447800" y="1447800"/>
            <a:ext cx="6248400" cy="4686300"/>
          </a:xfrm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1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of Other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0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Sample: Voices from the Dust Bowl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286000"/>
            <a:ext cx="7543800" cy="2247900"/>
          </a:xfrm>
        </p:spPr>
        <p:txBody>
          <a:bodyPr/>
          <a:lstStyle/>
          <a:p>
            <a:r>
              <a:rPr lang="en-US" dirty="0"/>
              <a:t>Interview with Mrs. Flora Robertson</a:t>
            </a:r>
          </a:p>
        </p:txBody>
      </p:sp>
      <p:pic>
        <p:nvPicPr>
          <p:cNvPr id="49157" name="dustbow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251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91" fill="hold"/>
                                        <p:tgtEl>
                                          <p:spTgt spid="49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Sample: Letter from Thomas Jefferson to Benjamin Banneker</a:t>
            </a:r>
          </a:p>
        </p:txBody>
      </p:sp>
      <p:pic>
        <p:nvPicPr>
          <p:cNvPr id="50181" name="Picture 5" descr="Image 1 of 1, Letter, Thomas Jefferson to Benjamin Banneker exp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71800" y="1676400"/>
            <a:ext cx="4013200" cy="50292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cs typeface="+mj-cs"/>
              </a:rPr>
              <a:t>Any Questions?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en-US" smtClean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of Congress</a:t>
            </a:r>
            <a:endParaRPr lang="en-US" dirty="0"/>
          </a:p>
        </p:txBody>
      </p:sp>
      <p:pic>
        <p:nvPicPr>
          <p:cNvPr id="4" name="Content Placeholder 3" descr="Library of Congre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 b="16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732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Lincoln’s </a:t>
            </a:r>
            <a:r>
              <a:rPr lang="en-US" dirty="0" smtClean="0"/>
              <a:t>Pockets</a:t>
            </a:r>
            <a:endParaRPr lang="en-US" dirty="0"/>
          </a:p>
        </p:txBody>
      </p:sp>
      <p:pic>
        <p:nvPicPr>
          <p:cNvPr id="4" name="Content Placeholder 3" descr="Lincoln's Pock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47800"/>
            <a:ext cx="7574096" cy="4714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i="1" dirty="0"/>
              <a:t>Library of Congress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Primary Sources</a:t>
            </a:r>
            <a:endParaRPr lang="en-US" i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Primary Source Documents </a:t>
            </a:r>
          </a:p>
          <a:p>
            <a:r>
              <a:rPr lang="en-US" i="1" dirty="0"/>
              <a:t>Photographs</a:t>
            </a:r>
          </a:p>
          <a:p>
            <a:r>
              <a:rPr lang="en-US" i="1" dirty="0"/>
              <a:t>Drawings and Paintings</a:t>
            </a:r>
          </a:p>
          <a:p>
            <a:r>
              <a:rPr lang="en-US" i="1" dirty="0"/>
              <a:t>Maps</a:t>
            </a:r>
          </a:p>
          <a:p>
            <a:r>
              <a:rPr lang="en-US" i="1" dirty="0"/>
              <a:t>Movies</a:t>
            </a:r>
          </a:p>
          <a:p>
            <a:r>
              <a:rPr lang="en-US" i="1" dirty="0"/>
              <a:t>Audio Recordings</a:t>
            </a:r>
          </a:p>
          <a:p>
            <a:pPr lvl="1"/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Memory Homepage</a:t>
            </a:r>
            <a:endParaRPr lang="en-US" dirty="0"/>
          </a:p>
        </p:txBody>
      </p:sp>
      <p:pic>
        <p:nvPicPr>
          <p:cNvPr id="4" name="Content Placeholder 3" descr="American Memory P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206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Digital ID – Don’t Bookmark!</a:t>
            </a:r>
            <a:endParaRPr lang="en-US" dirty="0"/>
          </a:p>
        </p:txBody>
      </p:sp>
      <p:pic>
        <p:nvPicPr>
          <p:cNvPr id="4" name="Content Placeholder 3" descr="Document Digital I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7" t="-2053" r="-1698" b="1"/>
          <a:stretch/>
        </p:blipFill>
        <p:spPr>
          <a:xfrm>
            <a:off x="3079168" y="1669925"/>
            <a:ext cx="4244729" cy="5188075"/>
          </a:xfrm>
        </p:spPr>
      </p:pic>
    </p:spTree>
    <p:extLst>
      <p:ext uri="{BB962C8B-B14F-4D97-AF65-F5344CB8AC3E}">
        <p14:creationId xmlns:p14="http://schemas.microsoft.com/office/powerpoint/2010/main" val="346459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http://tpscommunityhistory.weebly.com/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and search for the following.</a:t>
            </a:r>
          </a:p>
          <a:p>
            <a:endParaRPr lang="en-US" dirty="0"/>
          </a:p>
          <a:p>
            <a:r>
              <a:rPr lang="en-US" dirty="0" smtClean="0"/>
              <a:t>When you find them, save the digital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3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1a)  Find a “bird’s eye view” panoramic </a:t>
            </a:r>
            <a:r>
              <a:rPr lang="en-US" i="1" dirty="0"/>
              <a:t>map</a:t>
            </a:r>
            <a:r>
              <a:rPr lang="en-US" dirty="0"/>
              <a:t> of nineteenth century Peoria, Illinois.</a:t>
            </a:r>
          </a:p>
          <a:p>
            <a:r>
              <a:rPr lang="en-US" dirty="0"/>
              <a:t>1b) Find a “bird’s eye view” panoramic </a:t>
            </a:r>
            <a:r>
              <a:rPr lang="en-US" i="1" dirty="0"/>
              <a:t>photograph</a:t>
            </a:r>
            <a:r>
              <a:rPr lang="en-US" dirty="0"/>
              <a:t> of early twentieth century Peoria, Illinois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31298"/>
      </p:ext>
    </p:extLst>
  </p:cSld>
  <p:clrMapOvr>
    <a:masterClrMapping/>
  </p:clrMapOvr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OCKNKEY">
  <a:themeElements>
    <a:clrScheme name="LOCKN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6666FF"/>
      </a:folHlink>
    </a:clrScheme>
    <a:fontScheme name="LOCKNKEY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OCKN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N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N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NKEY 4">
        <a:dk1>
          <a:srgbClr val="330000"/>
        </a:dk1>
        <a:lt1>
          <a:srgbClr val="FFFFCC"/>
        </a:lt1>
        <a:dk2>
          <a:srgbClr val="FF9933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FFCAAD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NKEY 5">
        <a:dk1>
          <a:srgbClr val="003300"/>
        </a:dk1>
        <a:lt1>
          <a:srgbClr val="FFFFCC"/>
        </a:lt1>
        <a:dk2>
          <a:srgbClr val="999933"/>
        </a:dk2>
        <a:lt2>
          <a:srgbClr val="CCCC00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NKEY 6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86</TotalTime>
  <Words>425</Words>
  <Application>Microsoft Macintosh PowerPoint</Application>
  <PresentationFormat>On-screen Show (4:3)</PresentationFormat>
  <Paragraphs>61</Paragraphs>
  <Slides>28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ＭＳ Ｐゴシック</vt:lpstr>
      <vt:lpstr>Calibri</vt:lpstr>
      <vt:lpstr>Times New Roman</vt:lpstr>
      <vt:lpstr>Monotype Sorts</vt:lpstr>
      <vt:lpstr>WritingDesignTemplate</vt:lpstr>
      <vt:lpstr>LOCKNKEY</vt:lpstr>
      <vt:lpstr>Teaching with Primary Sources:   Library of Congress Resources</vt:lpstr>
      <vt:lpstr>Teaching With Primary Sources Project</vt:lpstr>
      <vt:lpstr>Library of Congress</vt:lpstr>
      <vt:lpstr>Mr. Lincoln’s Pockets</vt:lpstr>
      <vt:lpstr>Library of Congress  Primary Sources</vt:lpstr>
      <vt:lpstr>American Memory Homepage</vt:lpstr>
      <vt:lpstr>Use Digital ID – Don’t Bookmark!</vt:lpstr>
      <vt:lpstr>LOC Search Activity</vt:lpstr>
      <vt:lpstr>LOC Search Activity</vt:lpstr>
      <vt:lpstr>Sample: Map of Peoria, IL - 1867</vt:lpstr>
      <vt:lpstr>Peoria - 1911</vt:lpstr>
      <vt:lpstr>LOC Search Activity</vt:lpstr>
      <vt:lpstr>Panoramic Photo of Bradley University</vt:lpstr>
      <vt:lpstr>LOC Search Activity</vt:lpstr>
      <vt:lpstr>Peoria City Hall Stained Glass</vt:lpstr>
      <vt:lpstr>LOC Search Activity</vt:lpstr>
      <vt:lpstr>Mrs. A.J. Dougherty</vt:lpstr>
      <vt:lpstr>LOC Search Activity</vt:lpstr>
      <vt:lpstr>LOC Search Activity</vt:lpstr>
      <vt:lpstr>Lincoln’s Invitation to Peoria</vt:lpstr>
      <vt:lpstr>LOC Search Activity</vt:lpstr>
      <vt:lpstr>438 W. High Street</vt:lpstr>
      <vt:lpstr>LOC Search Activity</vt:lpstr>
      <vt:lpstr>Sample: Ellis Island Video</vt:lpstr>
      <vt:lpstr>A Couple of Other Samples</vt:lpstr>
      <vt:lpstr>Sample: Voices from the Dust Bowl</vt:lpstr>
      <vt:lpstr>Sample: Letter from Thomas Jefferson to Benjamin Banneker</vt:lpstr>
      <vt:lpstr>Any Questions?</vt:lpstr>
    </vt:vector>
  </TitlesOfParts>
  <Company>Bradley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Sources: Teacher Resources</dc:title>
  <dc:creator>Dr. David W. McMullen</dc:creator>
  <cp:lastModifiedBy>David McMullen</cp:lastModifiedBy>
  <cp:revision>24</cp:revision>
  <dcterms:created xsi:type="dcterms:W3CDTF">2006-11-16T20:12:20Z</dcterms:created>
  <dcterms:modified xsi:type="dcterms:W3CDTF">2012-06-17T22:47:18Z</dcterms:modified>
</cp:coreProperties>
</file>