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8" r:id="rId3"/>
  </p:sldMasterIdLst>
  <p:sldIdLst>
    <p:sldId id="258" r:id="rId4"/>
    <p:sldId id="259" r:id="rId5"/>
    <p:sldId id="260" r:id="rId6"/>
    <p:sldId id="353" r:id="rId7"/>
    <p:sldId id="261" r:id="rId8"/>
    <p:sldId id="262" r:id="rId9"/>
    <p:sldId id="354" r:id="rId10"/>
    <p:sldId id="263" r:id="rId11"/>
    <p:sldId id="264" r:id="rId12"/>
    <p:sldId id="265" r:id="rId13"/>
    <p:sldId id="267" r:id="rId14"/>
    <p:sldId id="266" r:id="rId15"/>
    <p:sldId id="313" r:id="rId16"/>
    <p:sldId id="311" r:id="rId17"/>
    <p:sldId id="314" r:id="rId18"/>
    <p:sldId id="316" r:id="rId19"/>
    <p:sldId id="315" r:id="rId20"/>
    <p:sldId id="317" r:id="rId21"/>
    <p:sldId id="355" r:id="rId22"/>
    <p:sldId id="268" r:id="rId23"/>
    <p:sldId id="269" r:id="rId24"/>
    <p:sldId id="270" r:id="rId25"/>
    <p:sldId id="348" r:id="rId26"/>
    <p:sldId id="352" r:id="rId27"/>
    <p:sldId id="346" r:id="rId28"/>
    <p:sldId id="332" r:id="rId29"/>
    <p:sldId id="271" r:id="rId30"/>
    <p:sldId id="345" r:id="rId31"/>
    <p:sldId id="338" r:id="rId32"/>
    <p:sldId id="339" r:id="rId33"/>
    <p:sldId id="340" r:id="rId34"/>
    <p:sldId id="341" r:id="rId35"/>
    <p:sldId id="359" r:id="rId36"/>
    <p:sldId id="342" r:id="rId37"/>
    <p:sldId id="343" r:id="rId38"/>
    <p:sldId id="344" r:id="rId39"/>
    <p:sldId id="360" r:id="rId40"/>
    <p:sldId id="366" r:id="rId41"/>
    <p:sldId id="367" r:id="rId42"/>
    <p:sldId id="368" r:id="rId43"/>
    <p:sldId id="369" r:id="rId44"/>
    <p:sldId id="370" r:id="rId45"/>
    <p:sldId id="324" r:id="rId46"/>
    <p:sldId id="325" r:id="rId47"/>
    <p:sldId id="326" r:id="rId48"/>
    <p:sldId id="327" r:id="rId49"/>
    <p:sldId id="328" r:id="rId50"/>
    <p:sldId id="329" r:id="rId51"/>
    <p:sldId id="330" r:id="rId52"/>
    <p:sldId id="331" r:id="rId53"/>
    <p:sldId id="318" r:id="rId54"/>
    <p:sldId id="319" r:id="rId55"/>
    <p:sldId id="320" r:id="rId56"/>
    <p:sldId id="321" r:id="rId57"/>
    <p:sldId id="356" r:id="rId58"/>
    <p:sldId id="357" r:id="rId59"/>
    <p:sldId id="323" r:id="rId60"/>
    <p:sldId id="337" r:id="rId61"/>
    <p:sldId id="322" r:id="rId62"/>
    <p:sldId id="293" r:id="rId63"/>
    <p:sldId id="295" r:id="rId64"/>
    <p:sldId id="296" r:id="rId65"/>
    <p:sldId id="347" r:id="rId66"/>
    <p:sldId id="297" r:id="rId67"/>
    <p:sldId id="298" r:id="rId68"/>
    <p:sldId id="301" r:id="rId69"/>
    <p:sldId id="300" r:id="rId70"/>
    <p:sldId id="302" r:id="rId71"/>
    <p:sldId id="351" r:id="rId72"/>
    <p:sldId id="299" r:id="rId73"/>
    <p:sldId id="306" r:id="rId74"/>
    <p:sldId id="304" r:id="rId75"/>
    <p:sldId id="305" r:id="rId76"/>
    <p:sldId id="371" r:id="rId77"/>
    <p:sldId id="307" r:id="rId78"/>
    <p:sldId id="308" r:id="rId79"/>
    <p:sldId id="309" r:id="rId80"/>
    <p:sldId id="303" r:id="rId81"/>
    <p:sldId id="310" r:id="rId82"/>
    <p:sldId id="333" r:id="rId83"/>
    <p:sldId id="334" r:id="rId84"/>
    <p:sldId id="335" r:id="rId85"/>
    <p:sldId id="336" r:id="rId86"/>
    <p:sldId id="272" r:id="rId87"/>
    <p:sldId id="273" r:id="rId88"/>
    <p:sldId id="275" r:id="rId89"/>
    <p:sldId id="274" r:id="rId90"/>
    <p:sldId id="276" r:id="rId91"/>
    <p:sldId id="277" r:id="rId92"/>
    <p:sldId id="279" r:id="rId93"/>
    <p:sldId id="350" r:id="rId94"/>
    <p:sldId id="280" r:id="rId95"/>
    <p:sldId id="281" r:id="rId96"/>
    <p:sldId id="282" r:id="rId97"/>
    <p:sldId id="283" r:id="rId98"/>
    <p:sldId id="284" r:id="rId99"/>
    <p:sldId id="349" r:id="rId100"/>
    <p:sldId id="358" r:id="rId101"/>
    <p:sldId id="285" r:id="rId102"/>
    <p:sldId id="286" r:id="rId103"/>
    <p:sldId id="291" r:id="rId104"/>
    <p:sldId id="292"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B2B2B2"/>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092" autoAdjust="0"/>
    <p:restoredTop sz="94660"/>
  </p:normalViewPr>
  <p:slideViewPr>
    <p:cSldViewPr>
      <p:cViewPr varScale="1">
        <p:scale>
          <a:sx n="69" d="100"/>
          <a:sy n="69" d="100"/>
        </p:scale>
        <p:origin x="-50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C9018E-383B-4634-9163-4A9753E5383E}" type="datetimeFigureOut">
              <a:rPr lang="en-US" smtClean="0"/>
              <a:pPr/>
              <a:t>4/18/2012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1EE47-027F-474A-AAC2-788B5663C30D}"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C9018E-383B-4634-9163-4A9753E5383E}" type="datetimeFigureOut">
              <a:rPr lang="en-US" smtClean="0"/>
              <a:pPr/>
              <a:t>4/18/2012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1EE47-027F-474A-AAC2-788B5663C30D}"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C9018E-383B-4634-9163-4A9753E5383E}" type="datetimeFigureOut">
              <a:rPr lang="en-US" smtClean="0"/>
              <a:pPr/>
              <a:t>4/18/2012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1EE47-027F-474A-AAC2-788B5663C30D}"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C9018E-383B-4634-9163-4A9753E5383E}" type="datetimeFigureOut">
              <a:rPr lang="en-US" smtClean="0"/>
              <a:pPr/>
              <a:t>4/18/2012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1EE47-027F-474A-AAC2-788B5663C30D}"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9018E-383B-4634-9163-4A9753E5383E}" type="datetimeFigureOut">
              <a:rPr lang="en-US" smtClean="0"/>
              <a:pPr/>
              <a:t>4/18/2012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F1EE47-027F-474A-AAC2-788B5663C30D}"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5B3BF-2EDF-4F2D-B59B-D4F2D6DDA2B5}"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DE36CB-E785-4A51-9C68-E5A646E6DF23}" type="datetimeFigureOut">
              <a:rPr lang="en-US" smtClean="0"/>
              <a:pPr/>
              <a:t>4/18/2012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39487-04FD-49DE-8C23-C4BF57E7EC72}"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9018E-383B-4634-9163-4A9753E5383E}" type="datetimeFigureOut">
              <a:rPr lang="en-US" smtClean="0"/>
              <a:pPr/>
              <a:t>4/18/2012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1EE47-027F-474A-AAC2-788B5663C3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C4E677B-C98F-4B17-AB31-012C7FFB7A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E36CB-E785-4A51-9C68-E5A646E6DF23}" type="datetimeFigureOut">
              <a:rPr lang="en-US" smtClean="0"/>
              <a:pPr/>
              <a:t>4/18/2012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39487-04FD-49DE-8C23-C4BF57E7EC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1905000"/>
            <a:ext cx="9354805" cy="1323439"/>
          </a:xfrm>
          <a:prstGeom prst="rect">
            <a:avLst/>
          </a:prstGeom>
          <a:noFill/>
        </p:spPr>
        <p:txBody>
          <a:bodyPr wrap="none" lIns="91440" tIns="45720" rIns="91440" bIns="45720">
            <a:spAutoFit/>
          </a:bodyPr>
          <a:lstStyle/>
          <a:p>
            <a:pPr algn="ctr"/>
            <a:r>
              <a:rPr lang="en-US" sz="8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Story of Elmwood</a:t>
            </a:r>
            <a:endParaRPr lang="en-US" sz="8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1676400" y="5029200"/>
            <a:ext cx="5549917" cy="1569660"/>
          </a:xfrm>
          <a:prstGeom prst="rect">
            <a:avLst/>
          </a:prstGeom>
          <a:noFill/>
        </p:spPr>
        <p:txBody>
          <a:bodyPr wrap="squar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1830-2012</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0" dirty="0" smtClean="0"/>
              <a:t>Phelps Story</a:t>
            </a:r>
            <a:endParaRPr lang="en-US" sz="4800" b="0" dirty="0"/>
          </a:p>
        </p:txBody>
      </p:sp>
      <p:pic>
        <p:nvPicPr>
          <p:cNvPr id="5" name="Content Placeholder 4" descr="P1000846.JPG"/>
          <p:cNvPicPr>
            <a:picLocks noGrp="1" noChangeAspect="1"/>
          </p:cNvPicPr>
          <p:nvPr>
            <p:ph idx="1"/>
          </p:nvPr>
        </p:nvPicPr>
        <p:blipFill>
          <a:blip r:embed="rId2" cstate="print"/>
          <a:stretch>
            <a:fillRect/>
          </a:stretch>
        </p:blipFill>
        <p:spPr>
          <a:xfrm>
            <a:off x="3352800" y="0"/>
            <a:ext cx="5791200" cy="3833812"/>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p:txBody>
          <a:bodyPr>
            <a:noAutofit/>
          </a:bodyPr>
          <a:lstStyle/>
          <a:p>
            <a:r>
              <a:rPr lang="en-US" sz="3400" dirty="0" smtClean="0"/>
              <a:t>The Phelps were some of the early settlers that came to Elmwood. The Phelps also helped with the Underground Railroad. </a:t>
            </a:r>
          </a:p>
          <a:p>
            <a:endParaRPr lang="en-US" sz="2000" dirty="0" smtClean="0"/>
          </a:p>
        </p:txBody>
      </p:sp>
      <p:pic>
        <p:nvPicPr>
          <p:cNvPr id="6" name="Picture 5" descr="P1000851.JPG"/>
          <p:cNvPicPr>
            <a:picLocks noChangeAspect="1"/>
          </p:cNvPicPr>
          <p:nvPr/>
        </p:nvPicPr>
        <p:blipFill>
          <a:blip r:embed="rId3" cstate="print"/>
          <a:stretch>
            <a:fillRect/>
          </a:stretch>
        </p:blipFill>
        <p:spPr>
          <a:xfrm>
            <a:off x="6604000" y="4343400"/>
            <a:ext cx="2540000" cy="2027903"/>
          </a:xfrm>
          <a:prstGeom prst="rect">
            <a:avLst/>
          </a:prstGeom>
          <a:ln>
            <a:noFill/>
          </a:ln>
          <a:effectLst>
            <a:outerShdw blurRad="292100" dist="139700" dir="2700000" algn="tl" rotWithShape="0">
              <a:srgbClr val="333333">
                <a:alpha val="65000"/>
              </a:srgbClr>
            </a:outerShdw>
          </a:effectLst>
        </p:spPr>
      </p:pic>
      <p:pic>
        <p:nvPicPr>
          <p:cNvPr id="7" name="Picture 6" descr="P1000852.JPG"/>
          <p:cNvPicPr>
            <a:picLocks noChangeAspect="1"/>
          </p:cNvPicPr>
          <p:nvPr/>
        </p:nvPicPr>
        <p:blipFill>
          <a:blip r:embed="rId4" cstate="print"/>
          <a:stretch>
            <a:fillRect/>
          </a:stretch>
        </p:blipFill>
        <p:spPr>
          <a:xfrm>
            <a:off x="3886200" y="4343400"/>
            <a:ext cx="2489200" cy="212440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Daley Insurance Agency</a:t>
            </a:r>
            <a:endParaRPr lang="en-US" dirty="0"/>
          </a:p>
        </p:txBody>
      </p:sp>
      <p:sp>
        <p:nvSpPr>
          <p:cNvPr id="3" name="Content Placeholder 2"/>
          <p:cNvSpPr>
            <a:spLocks noGrp="1"/>
          </p:cNvSpPr>
          <p:nvPr>
            <p:ph idx="1"/>
          </p:nvPr>
        </p:nvSpPr>
        <p:spPr/>
        <p:txBody>
          <a:bodyPr>
            <a:normAutofit/>
          </a:bodyPr>
          <a:lstStyle/>
          <a:p>
            <a:r>
              <a:rPr lang="en-US" dirty="0" smtClean="0"/>
              <a:t> The Daley Insurance Agency and Real Estate was established in Elmwood. It was established in 1968 when Bruce and </a:t>
            </a:r>
            <a:r>
              <a:rPr lang="en-US" dirty="0" err="1" smtClean="0"/>
              <a:t>Vivine</a:t>
            </a:r>
            <a:r>
              <a:rPr lang="en-US" dirty="0" smtClean="0"/>
              <a:t> Daley bought the Hugh Nixon Insurance Agency and changed it into The Daley Insurance Agency. The Daley Insurance Agency still stands today.</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Business</a:t>
            </a:r>
          </a:p>
        </p:txBody>
      </p:sp>
      <p:sp>
        <p:nvSpPr>
          <p:cNvPr id="13315" name="Rectangle 3"/>
          <p:cNvSpPr>
            <a:spLocks noGrp="1" noChangeArrowheads="1"/>
          </p:cNvSpPr>
          <p:nvPr>
            <p:ph type="body" idx="1"/>
          </p:nvPr>
        </p:nvSpPr>
        <p:spPr/>
        <p:txBody>
          <a:bodyPr/>
          <a:lstStyle/>
          <a:p>
            <a:pPr eaLnBrk="1" hangingPunct="1"/>
            <a:r>
              <a:rPr lang="en-US" dirty="0" smtClean="0"/>
              <a:t>Elmwood Locker</a:t>
            </a:r>
          </a:p>
          <a:p>
            <a:pPr eaLnBrk="1" hangingPunct="1"/>
            <a:r>
              <a:rPr lang="en-US" dirty="0" smtClean="0"/>
              <a:t>Dairy Station</a:t>
            </a:r>
          </a:p>
          <a:p>
            <a:pPr eaLnBrk="1" hangingPunct="1"/>
            <a:r>
              <a:rPr lang="en-US" dirty="0" smtClean="0"/>
              <a:t>Patterson funeral home</a:t>
            </a:r>
          </a:p>
          <a:p>
            <a:pPr eaLnBrk="1" hangingPunct="1"/>
            <a:r>
              <a:rPr lang="en-US" dirty="0" smtClean="0"/>
              <a:t>Fair Store</a:t>
            </a:r>
          </a:p>
          <a:p>
            <a:pPr eaLnBrk="1" hangingPunct="1"/>
            <a:r>
              <a:rPr lang="en-US" dirty="0" smtClean="0"/>
              <a:t>Hometown Hardware</a:t>
            </a:r>
          </a:p>
          <a:p>
            <a:pPr eaLnBrk="1" hangingPunct="1"/>
            <a:r>
              <a:rPr lang="en-US" dirty="0" smtClean="0"/>
              <a:t>Vicki’s Café</a:t>
            </a:r>
          </a:p>
          <a:p>
            <a:pPr eaLnBrk="1" hangingPunct="1"/>
            <a:r>
              <a:rPr lang="en-US" dirty="0" smtClean="0"/>
              <a:t>Elm Haven</a:t>
            </a:r>
          </a:p>
          <a:p>
            <a:pPr lvl="3" eaLnBrk="1" hangingPunct="1"/>
            <a:r>
              <a:rPr lang="en-US" sz="800" dirty="0" smtClean="0"/>
              <a:t>Pg.94-102 of 1994 Elmwood High School Year book</a:t>
            </a:r>
          </a:p>
        </p:txBody>
      </p:sp>
      <p:pic>
        <p:nvPicPr>
          <p:cNvPr id="13316" name="Picture 5" descr="http://t0.gstatic.com/images?q=tbn:ANd9GcS6R_T-Hn2qVkOEG-bufRzZdmuH7J6GdiUQS2xS90dir8XHGokwWg"/>
          <p:cNvPicPr>
            <a:picLocks noChangeAspect="1" noChangeArrowheads="1"/>
          </p:cNvPicPr>
          <p:nvPr/>
        </p:nvPicPr>
        <p:blipFill>
          <a:blip r:embed="rId2"/>
          <a:srcRect/>
          <a:stretch>
            <a:fillRect/>
          </a:stretch>
        </p:blipFill>
        <p:spPr bwMode="auto">
          <a:xfrm>
            <a:off x="6019800" y="1143000"/>
            <a:ext cx="2743200" cy="1666875"/>
          </a:xfrm>
          <a:prstGeom prst="rect">
            <a:avLst/>
          </a:prstGeom>
          <a:noFill/>
          <a:ln w="9525">
            <a:noFill/>
            <a:miter lim="800000"/>
            <a:headEnd/>
            <a:tailEnd/>
          </a:ln>
        </p:spPr>
      </p:pic>
      <p:pic>
        <p:nvPicPr>
          <p:cNvPr id="13317" name="Picture 6" descr="http://ts2.mm.bing.net/images/thumbnail.aspx?q=4658403630121449&amp;id=1297761ae6b99d91e556f06540cafe11&amp;url=http%3a%2f%2fwww.elmwoodil.com%2feconomic-development%2fbuildings-sites%2fElm-Haven.jpg"/>
          <p:cNvPicPr>
            <a:picLocks noChangeAspect="1" noChangeArrowheads="1"/>
          </p:cNvPicPr>
          <p:nvPr/>
        </p:nvPicPr>
        <p:blipFill>
          <a:blip r:embed="rId3"/>
          <a:srcRect/>
          <a:stretch>
            <a:fillRect/>
          </a:stretch>
        </p:blipFill>
        <p:spPr bwMode="auto">
          <a:xfrm>
            <a:off x="6019800" y="3124200"/>
            <a:ext cx="2822575" cy="1870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Business</a:t>
            </a:r>
          </a:p>
        </p:txBody>
      </p:sp>
      <p:sp>
        <p:nvSpPr>
          <p:cNvPr id="15363" name="Content Placeholder 2"/>
          <p:cNvSpPr>
            <a:spLocks noGrp="1"/>
          </p:cNvSpPr>
          <p:nvPr>
            <p:ph idx="1"/>
          </p:nvPr>
        </p:nvSpPr>
        <p:spPr/>
        <p:txBody>
          <a:bodyPr/>
          <a:lstStyle/>
          <a:p>
            <a:r>
              <a:rPr lang="en-US" dirty="0" smtClean="0"/>
              <a:t>Reynolds theater</a:t>
            </a:r>
          </a:p>
          <a:p>
            <a:r>
              <a:rPr lang="en-US" dirty="0" smtClean="0"/>
              <a:t>Jordan’s Mobil</a:t>
            </a:r>
          </a:p>
          <a:p>
            <a:r>
              <a:rPr lang="en-US" dirty="0" err="1" smtClean="0"/>
              <a:t>Tastee</a:t>
            </a:r>
            <a:r>
              <a:rPr lang="en-US" dirty="0" smtClean="0"/>
              <a:t> Freeze</a:t>
            </a:r>
          </a:p>
          <a:p>
            <a:r>
              <a:rPr lang="en-US" dirty="0" smtClean="0"/>
              <a:t>The home shopper</a:t>
            </a:r>
          </a:p>
          <a:p>
            <a:r>
              <a:rPr lang="en-US" dirty="0" smtClean="0"/>
              <a:t>Meyer’s mowing service</a:t>
            </a:r>
          </a:p>
          <a:p>
            <a:r>
              <a:rPr lang="en-US" dirty="0" smtClean="0"/>
              <a:t>Reid’s Mobil</a:t>
            </a:r>
          </a:p>
          <a:p>
            <a:pPr lvl="2"/>
            <a:r>
              <a:rPr lang="en-US" sz="1600" dirty="0" smtClean="0"/>
              <a:t>Information from 1998 Elmwood High School year book pg. 216-226</a:t>
            </a:r>
          </a:p>
        </p:txBody>
      </p:sp>
      <p:pic>
        <p:nvPicPr>
          <p:cNvPr id="2052" name="Picture 4" descr="P:\LOC Project\Images\Red Camera\Jordans.JPG"/>
          <p:cNvPicPr>
            <a:picLocks noChangeAspect="1" noChangeArrowheads="1"/>
          </p:cNvPicPr>
          <p:nvPr/>
        </p:nvPicPr>
        <p:blipFill>
          <a:blip r:embed="rId2" cstate="print"/>
          <a:srcRect/>
          <a:stretch>
            <a:fillRect/>
          </a:stretch>
        </p:blipFill>
        <p:spPr bwMode="auto">
          <a:xfrm>
            <a:off x="4724400" y="1143000"/>
            <a:ext cx="3657600" cy="2743200"/>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00903.JPG"/>
          <p:cNvPicPr>
            <a:picLocks noChangeAspect="1"/>
          </p:cNvPicPr>
          <p:nvPr/>
        </p:nvPicPr>
        <p:blipFill>
          <a:blip r:embed="rId2" cstate="print"/>
          <a:stretch>
            <a:fillRect/>
          </a:stretch>
        </p:blipFill>
        <p:spPr>
          <a:xfrm>
            <a:off x="5410200" y="1676400"/>
            <a:ext cx="3505200" cy="3299012"/>
          </a:xfrm>
          <a:prstGeom prst="rect">
            <a:avLst/>
          </a:prstGeom>
          <a:ln>
            <a:noFill/>
          </a:ln>
          <a:effectLst>
            <a:outerShdw blurRad="292100" dist="139700" dir="2700000" algn="tl" rotWithShape="0">
              <a:srgbClr val="333333">
                <a:alpha val="65000"/>
              </a:srgbClr>
            </a:outerShdw>
          </a:effectLst>
        </p:spPr>
      </p:pic>
      <p:sp>
        <p:nvSpPr>
          <p:cNvPr id="5" name="Content Placeholder 2"/>
          <p:cNvSpPr>
            <a:spLocks noGrp="1"/>
          </p:cNvSpPr>
          <p:nvPr>
            <p:ph type="title"/>
          </p:nvPr>
        </p:nvSpPr>
        <p:spPr/>
        <p:txBody>
          <a:bodyPr>
            <a:normAutofit/>
          </a:bodyPr>
          <a:lstStyle/>
          <a:p>
            <a:r>
              <a:rPr lang="en-US" sz="4800" dirty="0" smtClean="0"/>
              <a:t> Fountain Watkins</a:t>
            </a:r>
            <a:endParaRPr lang="en-US" sz="4800" dirty="0"/>
          </a:p>
        </p:txBody>
      </p:sp>
      <p:sp>
        <p:nvSpPr>
          <p:cNvPr id="8" name="Content Placeholder 7"/>
          <p:cNvSpPr>
            <a:spLocks noGrp="1"/>
          </p:cNvSpPr>
          <p:nvPr>
            <p:ph idx="1"/>
          </p:nvPr>
        </p:nvSpPr>
        <p:spPr>
          <a:xfrm>
            <a:off x="228600" y="1600200"/>
            <a:ext cx="8458200" cy="4724400"/>
          </a:xfrm>
        </p:spPr>
        <p:txBody>
          <a:bodyPr>
            <a:normAutofit fontScale="77500" lnSpcReduction="20000"/>
          </a:bodyPr>
          <a:lstStyle/>
          <a:p>
            <a:r>
              <a:rPr lang="en-US" sz="4200" dirty="0" smtClean="0"/>
              <a:t>In 1837 Fountain Watkins </a:t>
            </a:r>
          </a:p>
          <a:p>
            <a:pPr>
              <a:buNone/>
            </a:pPr>
            <a:r>
              <a:rPr lang="en-US" sz="4200" dirty="0" smtClean="0"/>
              <a:t>came to Elmwood.</a:t>
            </a:r>
          </a:p>
          <a:p>
            <a:r>
              <a:rPr lang="en-US" sz="4200" dirty="0" smtClean="0"/>
              <a:t>Fountain Watkins also </a:t>
            </a:r>
          </a:p>
          <a:p>
            <a:pPr>
              <a:buNone/>
            </a:pPr>
            <a:r>
              <a:rPr lang="en-US" sz="4200" dirty="0" smtClean="0"/>
              <a:t>helped runaway slaves. He</a:t>
            </a:r>
          </a:p>
          <a:p>
            <a:pPr>
              <a:buNone/>
            </a:pPr>
            <a:r>
              <a:rPr lang="en-US" sz="4200" dirty="0" smtClean="0"/>
              <a:t>once had a runaway slave </a:t>
            </a:r>
          </a:p>
          <a:p>
            <a:pPr>
              <a:buNone/>
            </a:pPr>
            <a:r>
              <a:rPr lang="en-US" sz="4200" dirty="0" smtClean="0"/>
              <a:t>come to his house in broad </a:t>
            </a:r>
          </a:p>
          <a:p>
            <a:pPr>
              <a:buNone/>
            </a:pPr>
            <a:r>
              <a:rPr lang="en-US" sz="4200" dirty="0" smtClean="0"/>
              <a:t>daylight. Then he dressed the </a:t>
            </a:r>
          </a:p>
          <a:p>
            <a:pPr>
              <a:buNone/>
            </a:pPr>
            <a:r>
              <a:rPr lang="en-US" sz="4200" dirty="0" smtClean="0"/>
              <a:t>slave up in his wife’s clothes &amp; took him on horseback to the next safe hideout.</a:t>
            </a:r>
          </a:p>
          <a:p>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Establishment of Elmwood</a:t>
            </a:r>
            <a:endParaRPr lang="en-US" sz="4800" dirty="0"/>
          </a:p>
        </p:txBody>
      </p:sp>
      <p:sp>
        <p:nvSpPr>
          <p:cNvPr id="3" name="Content Placeholder 2"/>
          <p:cNvSpPr>
            <a:spLocks noGrp="1"/>
          </p:cNvSpPr>
          <p:nvPr>
            <p:ph idx="1"/>
          </p:nvPr>
        </p:nvSpPr>
        <p:spPr/>
        <p:txBody>
          <a:bodyPr>
            <a:noAutofit/>
          </a:bodyPr>
          <a:lstStyle/>
          <a:p>
            <a:r>
              <a:rPr lang="en-US" sz="3600" dirty="0" smtClean="0"/>
              <a:t>Mr. Phelps started planning the future town of Elmwood and selling lots in 1852.</a:t>
            </a:r>
          </a:p>
          <a:p>
            <a:r>
              <a:rPr lang="en-US" sz="3600" dirty="0" smtClean="0"/>
              <a:t>On April 6</a:t>
            </a:r>
            <a:r>
              <a:rPr lang="en-US" sz="3600" baseline="30000" dirty="0" smtClean="0"/>
              <a:t>th,</a:t>
            </a:r>
            <a:r>
              <a:rPr lang="en-US" sz="3600" dirty="0" smtClean="0"/>
              <a:t> 1852, during an annual town meeting, a vote was taken for township organization.</a:t>
            </a:r>
          </a:p>
          <a:p>
            <a:r>
              <a:rPr lang="en-US" sz="3600" dirty="0" smtClean="0"/>
              <a:t>In 1854, Mr. Phelps laid out the town of Elmwood.</a:t>
            </a:r>
            <a:endParaRPr lang="en-US" sz="36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Churches</a:t>
            </a:r>
            <a:endParaRPr lang="en-US" sz="4800" dirty="0"/>
          </a:p>
        </p:txBody>
      </p:sp>
      <p:sp>
        <p:nvSpPr>
          <p:cNvPr id="3" name="Content Placeholder 2"/>
          <p:cNvSpPr>
            <a:spLocks noGrp="1"/>
          </p:cNvSpPr>
          <p:nvPr>
            <p:ph idx="1"/>
          </p:nvPr>
        </p:nvSpPr>
        <p:spPr/>
        <p:txBody>
          <a:bodyPr/>
          <a:lstStyle/>
          <a:p>
            <a:r>
              <a:rPr lang="en-US" sz="3600" dirty="0" smtClean="0"/>
              <a:t>The Congregational church was suppose to be built on 16f 4 block Q.</a:t>
            </a:r>
          </a:p>
          <a:p>
            <a:r>
              <a:rPr lang="en-US" sz="3600" dirty="0" smtClean="0"/>
              <a:t>It was started in 1854 and finished 2 years later in 1856.</a:t>
            </a:r>
          </a:p>
          <a:p>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Railroad</a:t>
            </a:r>
            <a:endParaRPr lang="en-US" sz="4800" dirty="0"/>
          </a:p>
        </p:txBody>
      </p:sp>
      <p:sp>
        <p:nvSpPr>
          <p:cNvPr id="3" name="Content Placeholder 2"/>
          <p:cNvSpPr>
            <a:spLocks noGrp="1"/>
          </p:cNvSpPr>
          <p:nvPr>
            <p:ph idx="1"/>
          </p:nvPr>
        </p:nvSpPr>
        <p:spPr/>
        <p:txBody>
          <a:bodyPr>
            <a:noAutofit/>
          </a:bodyPr>
          <a:lstStyle/>
          <a:p>
            <a:r>
              <a:rPr lang="en-US" sz="3600" dirty="0" smtClean="0"/>
              <a:t>Hudson River Railroad was secured in August and September of 1851.</a:t>
            </a:r>
          </a:p>
          <a:p>
            <a:r>
              <a:rPr lang="en-US" sz="3600" dirty="0" smtClean="0"/>
              <a:t>By 1855, Peoria and Oquawka Railroad was running through Elmwood.</a:t>
            </a:r>
          </a:p>
          <a:p>
            <a:r>
              <a:rPr lang="en-US" sz="3600" dirty="0" smtClean="0"/>
              <a:t>The Hudson River Railroad reached Elmwood in February, 1856.</a:t>
            </a:r>
          </a:p>
          <a:p>
            <a:r>
              <a:rPr lang="en-US" sz="3600" dirty="0" smtClean="0"/>
              <a:t>In 1865-1866, parties came from Elmwood to offer to run their road through Elmwood.</a:t>
            </a:r>
            <a:endParaRPr lang="en-US" sz="36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The Newspaper</a:t>
            </a:r>
            <a:endParaRPr lang="en-US" sz="4800" dirty="0"/>
          </a:p>
        </p:txBody>
      </p:sp>
      <p:sp>
        <p:nvSpPr>
          <p:cNvPr id="3" name="Content Placeholder 2"/>
          <p:cNvSpPr>
            <a:spLocks noGrp="1"/>
          </p:cNvSpPr>
          <p:nvPr>
            <p:ph idx="1"/>
          </p:nvPr>
        </p:nvSpPr>
        <p:spPr/>
        <p:txBody>
          <a:bodyPr>
            <a:normAutofit/>
          </a:bodyPr>
          <a:lstStyle/>
          <a:p>
            <a:r>
              <a:rPr lang="en-US" sz="3600" dirty="0" smtClean="0"/>
              <a:t>Newspaper used to be called Elmwood Chronicle in the 1860s.</a:t>
            </a:r>
          </a:p>
          <a:p>
            <a:r>
              <a:rPr lang="en-US" sz="3600" dirty="0" smtClean="0"/>
              <a:t>Olivia Phelps wrote about the assassination of Abraham Lincoln on April 14</a:t>
            </a:r>
            <a:r>
              <a:rPr lang="en-US" sz="3600" baseline="30000" dirty="0" smtClean="0"/>
              <a:t>th</a:t>
            </a:r>
            <a:r>
              <a:rPr lang="en-US" sz="3600" dirty="0" smtClean="0"/>
              <a:t>, 1865. </a:t>
            </a:r>
            <a:endParaRPr lang="en-US" sz="36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Other Info</a:t>
            </a:r>
            <a:endParaRPr lang="en-US" sz="4800" dirty="0"/>
          </a:p>
        </p:txBody>
      </p:sp>
      <p:sp>
        <p:nvSpPr>
          <p:cNvPr id="3" name="Content Placeholder 2"/>
          <p:cNvSpPr>
            <a:spLocks noGrp="1"/>
          </p:cNvSpPr>
          <p:nvPr>
            <p:ph idx="1"/>
          </p:nvPr>
        </p:nvSpPr>
        <p:spPr/>
        <p:txBody>
          <a:bodyPr>
            <a:normAutofit/>
          </a:bodyPr>
          <a:lstStyle/>
          <a:p>
            <a:r>
              <a:rPr lang="en-US" sz="3600" dirty="0" smtClean="0"/>
              <a:t>The farm that Daniel Hurff bought in 1860 is now our Country Club.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00861.JPG"/>
          <p:cNvPicPr>
            <a:picLocks noChangeAspect="1"/>
          </p:cNvPicPr>
          <p:nvPr/>
        </p:nvPicPr>
        <p:blipFill>
          <a:blip r:embed="rId2" cstate="print"/>
          <a:stretch>
            <a:fillRect/>
          </a:stretch>
        </p:blipFill>
        <p:spPr>
          <a:xfrm rot="5400000">
            <a:off x="800099" y="-1181099"/>
            <a:ext cx="7391401" cy="9296401"/>
          </a:xfrm>
          <a:prstGeom prst="rect">
            <a:avLst/>
          </a:prstGeom>
        </p:spPr>
      </p:pic>
      <p:sp>
        <p:nvSpPr>
          <p:cNvPr id="2" name="Title 1"/>
          <p:cNvSpPr>
            <a:spLocks noGrp="1"/>
          </p:cNvSpPr>
          <p:nvPr>
            <p:ph type="title"/>
          </p:nvPr>
        </p:nvSpPr>
        <p:spPr>
          <a:xfrm>
            <a:off x="304800" y="685800"/>
            <a:ext cx="8229600" cy="1143000"/>
          </a:xfrm>
        </p:spPr>
        <p:txBody>
          <a:bodyPr>
            <a:noAutofit/>
          </a:bodyPr>
          <a:lstStyle/>
          <a:p>
            <a:r>
              <a:rPr lang="en-US" sz="4800" dirty="0" smtClean="0">
                <a:solidFill>
                  <a:schemeClr val="bg1"/>
                </a:solidFill>
              </a:rPr>
              <a:t>The Underground Railroad</a:t>
            </a:r>
            <a:br>
              <a:rPr lang="en-US" sz="4800" dirty="0" smtClean="0">
                <a:solidFill>
                  <a:schemeClr val="bg1"/>
                </a:solidFill>
              </a:rPr>
            </a:br>
            <a:r>
              <a:rPr lang="en-US" sz="4800" dirty="0" smtClean="0">
                <a:solidFill>
                  <a:schemeClr val="bg1"/>
                </a:solidFill>
              </a:rPr>
              <a:t>Liberty Line</a:t>
            </a:r>
            <a:endParaRPr lang="en-US" sz="4800" dirty="0">
              <a:solidFill>
                <a:schemeClr val="bg1"/>
              </a:solidFill>
            </a:endParaRPr>
          </a:p>
        </p:txBody>
      </p:sp>
      <p:sp>
        <p:nvSpPr>
          <p:cNvPr id="3" name="Content Placeholder 2"/>
          <p:cNvSpPr>
            <a:spLocks noGrp="1"/>
          </p:cNvSpPr>
          <p:nvPr>
            <p:ph idx="1"/>
          </p:nvPr>
        </p:nvSpPr>
        <p:spPr>
          <a:xfrm>
            <a:off x="533400" y="3505200"/>
            <a:ext cx="7620000" cy="2743200"/>
          </a:xfrm>
          <a:solidFill>
            <a:schemeClr val="tx1">
              <a:alpha val="42000"/>
            </a:schemeClr>
          </a:solidFill>
        </p:spPr>
        <p:txBody>
          <a:bodyPr>
            <a:noAutofit/>
          </a:bodyPr>
          <a:lstStyle/>
          <a:p>
            <a:r>
              <a:rPr lang="en-US" dirty="0" smtClean="0">
                <a:solidFill>
                  <a:schemeClr val="bg1"/>
                </a:solidFill>
              </a:rPr>
              <a:t>The Liberty Line that ran through Elmwood originated on the Mississippi River at Quincy.</a:t>
            </a:r>
          </a:p>
          <a:p>
            <a:r>
              <a:rPr lang="en-US" dirty="0" smtClean="0">
                <a:solidFill>
                  <a:schemeClr val="bg1"/>
                </a:solidFill>
              </a:rPr>
              <a:t>It made its way to Farmington then Elmwood</a:t>
            </a:r>
            <a:r>
              <a:rPr lang="en-US" dirty="0" smtClean="0">
                <a:solidFill>
                  <a:srgbClr val="FF99FF"/>
                </a:solidFill>
              </a:rPr>
              <a:t>.</a:t>
            </a:r>
          </a:p>
          <a:p>
            <a:endParaRPr lang="en-US" dirty="0" smtClean="0">
              <a:solidFill>
                <a:schemeClr val="bg1"/>
              </a:solidFill>
            </a:endParaRPr>
          </a:p>
          <a:p>
            <a:endParaRPr lang="en-US" dirty="0" smtClean="0">
              <a:solidFill>
                <a:schemeClr val="bg1"/>
              </a:solidFill>
            </a:endParaRPr>
          </a:p>
          <a:p>
            <a:pPr>
              <a:buNone/>
            </a:pPr>
            <a:r>
              <a:rPr lang="en-US" sz="2400" dirty="0" smtClean="0"/>
              <a:t>   </a:t>
            </a:r>
            <a:endParaRPr lang="en-US" sz="24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Fredrick Douglas came to Elmwood in 1870.</a:t>
            </a:r>
            <a:endParaRPr lang="en-US" sz="36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Town in 1870</a:t>
            </a:r>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8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Native Americans</a:t>
            </a:r>
            <a:endParaRPr lang="en-US" sz="4800" dirty="0"/>
          </a:p>
        </p:txBody>
      </p:sp>
      <p:sp>
        <p:nvSpPr>
          <p:cNvPr id="3" name="Content Placeholder 2"/>
          <p:cNvSpPr>
            <a:spLocks noGrp="1"/>
          </p:cNvSpPr>
          <p:nvPr>
            <p:ph idx="1"/>
          </p:nvPr>
        </p:nvSpPr>
        <p:spPr/>
        <p:txBody>
          <a:bodyPr>
            <a:normAutofit/>
          </a:bodyPr>
          <a:lstStyle/>
          <a:p>
            <a:r>
              <a:rPr lang="en-US" sz="3600" dirty="0" smtClean="0"/>
              <a:t>The two big Illinois Indian tribes were the Algonquins and the Iroquois.</a:t>
            </a:r>
          </a:p>
          <a:p>
            <a:r>
              <a:rPr lang="en-US" sz="3600" dirty="0" smtClean="0"/>
              <a:t>They inhabited </a:t>
            </a:r>
            <a:r>
              <a:rPr lang="en-US" sz="3600" dirty="0" smtClean="0"/>
              <a:t>this area when the</a:t>
            </a:r>
            <a:r>
              <a:rPr lang="en-US" sz="3600" dirty="0" smtClean="0"/>
              <a:t> first </a:t>
            </a:r>
            <a:r>
              <a:rPr lang="en-US" sz="3600" dirty="0" smtClean="0"/>
              <a:t>settlers arrived.</a:t>
            </a:r>
          </a:p>
          <a:p>
            <a:r>
              <a:rPr lang="en-US" sz="3600" dirty="0" smtClean="0"/>
              <a:t>Other tribes- Tamaroas, </a:t>
            </a:r>
            <a:r>
              <a:rPr lang="en-US" sz="3600" dirty="0" err="1" smtClean="0"/>
              <a:t>Michigameas</a:t>
            </a:r>
            <a:r>
              <a:rPr lang="en-US" sz="3600" dirty="0" smtClean="0"/>
              <a:t>, </a:t>
            </a:r>
            <a:r>
              <a:rPr lang="en-US" sz="3600" dirty="0" err="1" smtClean="0"/>
              <a:t>Kaskaskies</a:t>
            </a:r>
            <a:r>
              <a:rPr lang="en-US" sz="3600" dirty="0" smtClean="0"/>
              <a:t>, </a:t>
            </a:r>
            <a:r>
              <a:rPr lang="en-US" sz="3600" dirty="0" err="1" smtClean="0"/>
              <a:t>Cahokias</a:t>
            </a:r>
            <a:r>
              <a:rPr lang="en-US" sz="3600" dirty="0" smtClean="0"/>
              <a:t>, and Peoria</a:t>
            </a:r>
            <a:endParaRPr lang="en-US" sz="3600" dirty="0" smtClean="0"/>
          </a:p>
          <a:p>
            <a:pPr>
              <a:buNone/>
            </a:pPr>
            <a:endParaRPr lang="en-US" sz="36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Police</a:t>
            </a:r>
            <a:endParaRPr lang="en-US" sz="4800" dirty="0"/>
          </a:p>
        </p:txBody>
      </p:sp>
      <p:sp>
        <p:nvSpPr>
          <p:cNvPr id="3" name="Content Placeholder 2"/>
          <p:cNvSpPr>
            <a:spLocks noGrp="1"/>
          </p:cNvSpPr>
          <p:nvPr>
            <p:ph idx="1"/>
          </p:nvPr>
        </p:nvSpPr>
        <p:spPr/>
        <p:txBody>
          <a:bodyPr/>
          <a:lstStyle/>
          <a:p>
            <a:r>
              <a:rPr lang="en-US" sz="3600" dirty="0" smtClean="0"/>
              <a:t>July, 1875: First violation noted</a:t>
            </a:r>
          </a:p>
          <a:p>
            <a:r>
              <a:rPr lang="en-US" sz="3600" dirty="0" smtClean="0"/>
              <a:t>July 15</a:t>
            </a:r>
            <a:r>
              <a:rPr lang="en-US" sz="3600" baseline="30000" dirty="0" smtClean="0"/>
              <a:t>th</a:t>
            </a:r>
            <a:r>
              <a:rPr lang="en-US" sz="3600" dirty="0" smtClean="0"/>
              <a:t> 1875: Payment for police service first recorded</a:t>
            </a:r>
          </a:p>
          <a:p>
            <a:r>
              <a:rPr lang="en-US" sz="3600" dirty="0" smtClean="0"/>
              <a:t>December 1877: Night policing began</a:t>
            </a:r>
          </a:p>
          <a:p>
            <a:pPr>
              <a:buNone/>
            </a:pP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Laws Of The Town</a:t>
            </a:r>
            <a:endParaRPr lang="en-US" sz="4800" dirty="0"/>
          </a:p>
        </p:txBody>
      </p:sp>
      <p:sp>
        <p:nvSpPr>
          <p:cNvPr id="3" name="Content Placeholder 2"/>
          <p:cNvSpPr>
            <a:spLocks noGrp="1"/>
          </p:cNvSpPr>
          <p:nvPr>
            <p:ph idx="1"/>
          </p:nvPr>
        </p:nvSpPr>
        <p:spPr/>
        <p:txBody>
          <a:bodyPr>
            <a:normAutofit fontScale="62500" lnSpcReduction="20000"/>
          </a:bodyPr>
          <a:lstStyle/>
          <a:p>
            <a:r>
              <a:rPr lang="en-US" sz="5100" dirty="0" smtClean="0"/>
              <a:t>Laws Ordinance #4 – No women can complain about the use or bagging of liquor</a:t>
            </a:r>
          </a:p>
          <a:p>
            <a:r>
              <a:rPr lang="en-US" sz="5100" dirty="0" smtClean="0"/>
              <a:t>Ordinance #10 Section 1 – No disturbing any peace of anything using instruments, of any kind, making loud noises, yelling fire, or watch</a:t>
            </a:r>
          </a:p>
          <a:p>
            <a:r>
              <a:rPr lang="en-US" sz="5100" dirty="0" smtClean="0"/>
              <a:t>Ordinance #10 Section 3 – No dog fights do not encourage or gesturing of encouragement</a:t>
            </a:r>
          </a:p>
          <a:p>
            <a:r>
              <a:rPr lang="en-US" sz="5100" dirty="0" smtClean="0"/>
              <a:t>Ordinance #10 Section 9 – You can not engage on Sundays, in the amusement or exercise</a:t>
            </a:r>
            <a:endParaRPr lang="en-US" sz="3400" dirty="0" smtClean="0"/>
          </a:p>
          <a:p>
            <a:pPr>
              <a:buNone/>
            </a:pP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1883</a:t>
            </a:r>
            <a:endParaRPr lang="en-US" sz="4800" dirty="0"/>
          </a:p>
        </p:txBody>
      </p:sp>
      <p:sp>
        <p:nvSpPr>
          <p:cNvPr id="3" name="Content Placeholder 2"/>
          <p:cNvSpPr>
            <a:spLocks noGrp="1"/>
          </p:cNvSpPr>
          <p:nvPr>
            <p:ph idx="1"/>
          </p:nvPr>
        </p:nvSpPr>
        <p:spPr/>
        <p:txBody>
          <a:bodyPr>
            <a:normAutofit/>
          </a:bodyPr>
          <a:lstStyle/>
          <a:p>
            <a:r>
              <a:rPr lang="en-US" sz="3600" dirty="0" smtClean="0"/>
              <a:t>August 10, 1883 – Notice is hereby given that all cows belonging to citizens within the corporate limits of Elmwood must be shut up at night</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Elmwood</a:t>
            </a:r>
            <a:endParaRPr lang="en-US" dirty="0"/>
          </a:p>
        </p:txBody>
      </p:sp>
      <p:sp>
        <p:nvSpPr>
          <p:cNvPr id="3" name="Content Placeholder 2"/>
          <p:cNvSpPr>
            <a:spLocks noGrp="1"/>
          </p:cNvSpPr>
          <p:nvPr>
            <p:ph idx="1"/>
          </p:nvPr>
        </p:nvSpPr>
        <p:spPr/>
        <p:txBody>
          <a:bodyPr/>
          <a:lstStyle/>
          <a:p>
            <a:r>
              <a:rPr lang="en-US" sz="3600" dirty="0" smtClean="0"/>
              <a:t>In 1892 Elmwood is incorporated as a city</a:t>
            </a:r>
          </a:p>
          <a:p>
            <a:r>
              <a:rPr lang="en-US" sz="3600" dirty="0" smtClean="0"/>
              <a:t>In 1895 the first city </a:t>
            </a:r>
          </a:p>
          <a:p>
            <a:pPr>
              <a:buNone/>
            </a:pPr>
            <a:r>
              <a:rPr lang="en-US" sz="3600" dirty="0" smtClean="0"/>
              <a:t>    well was recorded </a:t>
            </a:r>
          </a:p>
          <a:p>
            <a:pPr>
              <a:buNone/>
            </a:pPr>
            <a:endParaRPr lang="en-US" sz="3600" dirty="0" smtClean="0"/>
          </a:p>
          <a:p>
            <a:pPr>
              <a:buNone/>
            </a:pPr>
            <a:endParaRPr lang="en-US" dirty="0"/>
          </a:p>
        </p:txBody>
      </p:sp>
      <p:pic>
        <p:nvPicPr>
          <p:cNvPr id="4" name="Content Placeholder 13" descr="P1000557.JPG"/>
          <p:cNvPicPr>
            <a:picLocks noChangeAspect="1"/>
          </p:cNvPicPr>
          <p:nvPr/>
        </p:nvPicPr>
        <p:blipFill>
          <a:blip r:embed="rId2" cstate="print"/>
          <a:stretch>
            <a:fillRect/>
          </a:stretch>
        </p:blipFill>
        <p:spPr>
          <a:xfrm>
            <a:off x="5029200" y="2731576"/>
            <a:ext cx="3429000" cy="4126424"/>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Fire in Downtown Elmwood</a:t>
            </a:r>
            <a:endParaRPr lang="en-US" sz="4800" dirty="0"/>
          </a:p>
        </p:txBody>
      </p:sp>
      <p:sp>
        <p:nvSpPr>
          <p:cNvPr id="3" name="Content Placeholder 2"/>
          <p:cNvSpPr>
            <a:spLocks noGrp="1"/>
          </p:cNvSpPr>
          <p:nvPr>
            <p:ph idx="1"/>
          </p:nvPr>
        </p:nvSpPr>
        <p:spPr/>
        <p:txBody>
          <a:bodyPr>
            <a:normAutofit/>
          </a:bodyPr>
          <a:lstStyle/>
          <a:p>
            <a:r>
              <a:rPr lang="en-US" sz="3600" dirty="0" smtClean="0"/>
              <a:t>A fire in 1897 destroyed several buildings in the Commercial Block.</a:t>
            </a:r>
            <a:endParaRPr lang="en-US" sz="3600"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800" dirty="0" smtClean="0"/>
              <a:t>Paving of Route 78</a:t>
            </a:r>
            <a:endParaRPr lang="en-US" dirty="0"/>
          </a:p>
        </p:txBody>
      </p:sp>
      <p:sp>
        <p:nvSpPr>
          <p:cNvPr id="3" name="Content Placeholder 2"/>
          <p:cNvSpPr>
            <a:spLocks noGrp="1"/>
          </p:cNvSpPr>
          <p:nvPr>
            <p:ph idx="1"/>
          </p:nvPr>
        </p:nvSpPr>
        <p:spPr/>
        <p:txBody>
          <a:bodyPr>
            <a:normAutofit/>
          </a:bodyPr>
          <a:lstStyle/>
          <a:p>
            <a:r>
              <a:rPr lang="en-US" sz="3600" dirty="0" smtClean="0"/>
              <a:t>Route 78 was paved in 1925, along with the town. This helped to make an easier path to Peoria. The cost for the state was  $400,000. It included new curbs, gutters, and sidewalks.  Route 78 was also widened during this project.</a:t>
            </a:r>
            <a:endParaRPr lang="en-US" sz="36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Living in the country 1930-1949</a:t>
            </a:r>
            <a:endParaRPr lang="en-US" sz="4800" dirty="0"/>
          </a:p>
        </p:txBody>
      </p:sp>
      <p:sp>
        <p:nvSpPr>
          <p:cNvPr id="3" name="Content Placeholder 2"/>
          <p:cNvSpPr>
            <a:spLocks noGrp="1"/>
          </p:cNvSpPr>
          <p:nvPr>
            <p:ph idx="1"/>
          </p:nvPr>
        </p:nvSpPr>
        <p:spPr>
          <a:xfrm>
            <a:off x="457200" y="1600200"/>
            <a:ext cx="8229600" cy="4572000"/>
          </a:xfrm>
        </p:spPr>
        <p:txBody>
          <a:bodyPr>
            <a:noAutofit/>
          </a:bodyPr>
          <a:lstStyle/>
          <a:p>
            <a:r>
              <a:rPr lang="en-US" sz="3600" dirty="0" smtClean="0"/>
              <a:t>No electricity</a:t>
            </a:r>
          </a:p>
          <a:p>
            <a:r>
              <a:rPr lang="en-US" sz="3600" dirty="0" smtClean="0"/>
              <a:t>Had to travel to get and trade items</a:t>
            </a:r>
          </a:p>
          <a:p>
            <a:r>
              <a:rPr lang="en-US" sz="3600" dirty="0" smtClean="0"/>
              <a:t>Had no mail service</a:t>
            </a:r>
          </a:p>
          <a:p>
            <a:r>
              <a:rPr lang="en-US" sz="3600" dirty="0" smtClean="0"/>
              <a:t>Had to travel to get news and mail</a:t>
            </a:r>
          </a:p>
          <a:p>
            <a:r>
              <a:rPr lang="en-US" sz="3600" dirty="0" smtClean="0"/>
              <a:t>Had to use horse drawn plow</a:t>
            </a:r>
          </a:p>
          <a:p>
            <a:r>
              <a:rPr lang="en-US" sz="3600" dirty="0" smtClean="0"/>
              <a:t>Had no running water</a:t>
            </a:r>
          </a:p>
          <a:p>
            <a:r>
              <a:rPr lang="en-US" sz="3600" dirty="0" smtClean="0"/>
              <a:t>Had no modern plumbing</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C0C0">
              <a:alpha val="34902"/>
            </a:srgbClr>
          </a:solidFill>
        </p:spPr>
        <p:txBody>
          <a:bodyPr>
            <a:noAutofit/>
          </a:bodyPr>
          <a:lstStyle/>
          <a:p>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Silver Cornet Band</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solidFill>
            <a:srgbClr val="B2B2B2">
              <a:alpha val="34902"/>
            </a:srgbClr>
          </a:solidFill>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1860 </a:t>
            </a:r>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Lem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Wiley was the finest cornetist in Elmwood and was the leader of the Silver Cornet Band when the war with the South began. When the war began Wiley and his band members enlisted. Soon Wiley formed a band and it retained its former name until it returned to Elmwood after the war.</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371600"/>
          </a:xfrm>
        </p:spPr>
        <p:txBody>
          <a:bodyPr>
            <a:normAutofit/>
          </a:bodyPr>
          <a:lstStyle/>
          <a:p>
            <a:r>
              <a:rPr lang="en-US" sz="4800" dirty="0" smtClean="0"/>
              <a:t>1973-’75</a:t>
            </a:r>
            <a:endParaRPr lang="en-US" sz="4800" dirty="0"/>
          </a:p>
        </p:txBody>
      </p:sp>
      <p:sp>
        <p:nvSpPr>
          <p:cNvPr id="3" name="Content Placeholder 2"/>
          <p:cNvSpPr>
            <a:spLocks noGrp="1"/>
          </p:cNvSpPr>
          <p:nvPr>
            <p:ph idx="1"/>
          </p:nvPr>
        </p:nvSpPr>
        <p:spPr>
          <a:xfrm>
            <a:off x="381000" y="1676400"/>
            <a:ext cx="8229600" cy="4267200"/>
          </a:xfrm>
          <a:solidFill>
            <a:srgbClr val="EAEAEA">
              <a:alpha val="50196"/>
            </a:srgbClr>
          </a:solidFill>
        </p:spPr>
        <p:txBody>
          <a:bodyPr>
            <a:normAutofit/>
          </a:bodyPr>
          <a:lstStyle/>
          <a:p>
            <a:r>
              <a:rPr lang="en-US" sz="3600" dirty="0" smtClean="0"/>
              <a:t>1973- Sewage disposal plant is completed</a:t>
            </a:r>
          </a:p>
          <a:p>
            <a:r>
              <a:rPr lang="en-US" sz="3600" dirty="0" smtClean="0"/>
              <a:t>1973-B.Y.E is organized</a:t>
            </a:r>
          </a:p>
          <a:p>
            <a:r>
              <a:rPr lang="en-US" sz="3600" dirty="0" smtClean="0"/>
              <a:t>1974-Sweetwater ball diamonds are created</a:t>
            </a:r>
          </a:p>
          <a:p>
            <a:r>
              <a:rPr lang="en-US" sz="3600" dirty="0" smtClean="0"/>
              <a:t>1975-New firehouse on North Magnolia </a:t>
            </a:r>
            <a:r>
              <a:rPr lang="en-US" sz="3600" dirty="0"/>
              <a:t>S</a:t>
            </a:r>
            <a:r>
              <a:rPr lang="en-US" sz="3600" dirty="0" smtClean="0"/>
              <a:t>t. is dedicated</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Newburgh</a:t>
            </a:r>
            <a:endParaRPr lang="en-US" sz="4800" dirty="0"/>
          </a:p>
        </p:txBody>
      </p:sp>
      <p:sp>
        <p:nvSpPr>
          <p:cNvPr id="3" name="Content Placeholder 2"/>
          <p:cNvSpPr>
            <a:spLocks noGrp="1"/>
          </p:cNvSpPr>
          <p:nvPr>
            <p:ph idx="1"/>
          </p:nvPr>
        </p:nvSpPr>
        <p:spPr/>
        <p:txBody>
          <a:bodyPr/>
          <a:lstStyle/>
          <a:p>
            <a:r>
              <a:rPr lang="en-US" sz="3600" dirty="0" smtClean="0"/>
              <a:t>Newburgh was a town that was founded, but disappeared. It was 1 mile north and ¾ mile west of present-day Elmwood.</a:t>
            </a:r>
          </a:p>
          <a:p>
            <a:r>
              <a:rPr lang="en-US" sz="3600" dirty="0" smtClean="0"/>
              <a:t>It had 3 streets, 6 blocks, and 38 lots.</a:t>
            </a:r>
          </a:p>
          <a:p>
            <a:r>
              <a:rPr lang="en-US" sz="3600" dirty="0" smtClean="0"/>
              <a:t>A schoolhouse was built in 1841.</a:t>
            </a:r>
          </a:p>
          <a:p>
            <a:r>
              <a:rPr lang="en-US" sz="3600" dirty="0" smtClean="0"/>
              <a:t>A doctor, Silas Howe Washburn, arrived in 1849.</a:t>
            </a:r>
          </a:p>
          <a:p>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OC Project\Images\Camera 2\P100086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sz="4800" dirty="0" smtClean="0"/>
              <a:t>1975-’76</a:t>
            </a:r>
            <a:endParaRPr lang="en-US" sz="4800" dirty="0"/>
          </a:p>
        </p:txBody>
      </p:sp>
      <p:sp>
        <p:nvSpPr>
          <p:cNvPr id="3" name="Content Placeholder 2"/>
          <p:cNvSpPr>
            <a:spLocks noGrp="1"/>
          </p:cNvSpPr>
          <p:nvPr>
            <p:ph idx="1"/>
          </p:nvPr>
        </p:nvSpPr>
        <p:spPr>
          <a:xfrm>
            <a:off x="457200" y="1600200"/>
            <a:ext cx="8229600" cy="3428999"/>
          </a:xfrm>
          <a:solidFill>
            <a:srgbClr val="DDDDDD">
              <a:alpha val="34902"/>
            </a:srgbClr>
          </a:solidFill>
        </p:spPr>
        <p:txBody>
          <a:bodyPr>
            <a:normAutofit/>
          </a:bodyPr>
          <a:lstStyle/>
          <a:p>
            <a:r>
              <a:rPr lang="en-US" sz="3900" dirty="0" smtClean="0"/>
              <a:t>1975-Railroad station is torn down</a:t>
            </a:r>
          </a:p>
          <a:p>
            <a:r>
              <a:rPr lang="en-US" sz="3900" dirty="0" smtClean="0"/>
              <a:t>1976-Elmwood’s celebrated the nations bicentennial by writing a history book of Elmwood</a:t>
            </a:r>
          </a:p>
          <a:p>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Late 1970s</a:t>
            </a:r>
            <a:endParaRPr lang="en-US" sz="4800" dirty="0"/>
          </a:p>
        </p:txBody>
      </p:sp>
      <p:sp>
        <p:nvSpPr>
          <p:cNvPr id="3" name="Content Placeholder 2"/>
          <p:cNvSpPr>
            <a:spLocks noGrp="1"/>
          </p:cNvSpPr>
          <p:nvPr>
            <p:ph idx="1"/>
          </p:nvPr>
        </p:nvSpPr>
        <p:spPr>
          <a:xfrm>
            <a:off x="457200" y="1600200"/>
            <a:ext cx="8229600" cy="914400"/>
          </a:xfrm>
          <a:solidFill>
            <a:srgbClr val="DDDDDD">
              <a:alpha val="34902"/>
            </a:srgbClr>
          </a:solidFill>
        </p:spPr>
        <p:txBody>
          <a:bodyPr>
            <a:normAutofit/>
          </a:bodyPr>
          <a:lstStyle/>
          <a:p>
            <a:r>
              <a:rPr lang="en-US" sz="3600" dirty="0" smtClean="0"/>
              <a:t>1979- Elmwood Blizzard</a:t>
            </a:r>
          </a:p>
          <a:p>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1980s</a:t>
            </a:r>
            <a:endParaRPr lang="en-US" sz="4800" dirty="0"/>
          </a:p>
        </p:txBody>
      </p:sp>
      <p:sp>
        <p:nvSpPr>
          <p:cNvPr id="3" name="Content Placeholder 2"/>
          <p:cNvSpPr>
            <a:spLocks noGrp="1"/>
          </p:cNvSpPr>
          <p:nvPr>
            <p:ph idx="1"/>
          </p:nvPr>
        </p:nvSpPr>
        <p:spPr/>
        <p:txBody>
          <a:bodyPr>
            <a:normAutofit fontScale="92500" lnSpcReduction="20000"/>
          </a:bodyPr>
          <a:lstStyle/>
          <a:p>
            <a:r>
              <a:rPr lang="en-US" sz="3500" dirty="0" smtClean="0"/>
              <a:t>1983- B.Y.E receives governors hometown award</a:t>
            </a:r>
          </a:p>
          <a:p>
            <a:r>
              <a:rPr lang="en-US" sz="3500" dirty="0" smtClean="0"/>
              <a:t>1985-Veterans memorial is dedicated to Elmwood's Cemetery</a:t>
            </a:r>
          </a:p>
          <a:p>
            <a:r>
              <a:rPr lang="en-US" sz="3500" dirty="0" smtClean="0"/>
              <a:t>1986- Congregation church merges with the Union Church in Brimfield</a:t>
            </a:r>
          </a:p>
          <a:p>
            <a:r>
              <a:rPr lang="en-US" sz="3500" dirty="0" smtClean="0"/>
              <a:t>1988-Strawberry festival was started because of local strawberry farmers</a:t>
            </a:r>
          </a:p>
          <a:p>
            <a:r>
              <a:rPr lang="en-US" sz="3500" dirty="0" smtClean="0"/>
              <a:t>1988- Veterans memorial township cemetery is dedicated</a:t>
            </a:r>
          </a:p>
          <a:p>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dirty="0" smtClean="0"/>
              <a:t>1990</a:t>
            </a:r>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Tornado</a:t>
            </a:r>
            <a:endParaRPr lang="en-US" sz="4800" dirty="0"/>
          </a:p>
        </p:txBody>
      </p:sp>
      <p:sp>
        <p:nvSpPr>
          <p:cNvPr id="3" name="Content Placeholder 2"/>
          <p:cNvSpPr>
            <a:spLocks noGrp="1"/>
          </p:cNvSpPr>
          <p:nvPr>
            <p:ph idx="1"/>
          </p:nvPr>
        </p:nvSpPr>
        <p:spPr/>
        <p:txBody>
          <a:bodyPr>
            <a:normAutofit/>
          </a:bodyPr>
          <a:lstStyle/>
          <a:p>
            <a:r>
              <a:rPr lang="en-US" sz="3600" dirty="0"/>
              <a:t> </a:t>
            </a:r>
            <a:r>
              <a:rPr lang="en-US" sz="3600" dirty="0" smtClean="0"/>
              <a:t>A tornado hit Elmwood, IL June 5, 2010.</a:t>
            </a:r>
          </a:p>
          <a:p>
            <a:r>
              <a:rPr lang="en-US" sz="3600" dirty="0" smtClean="0"/>
              <a:t>The tornado was a EF-2. It was 50 yards wide with winds up to 130 mph.</a:t>
            </a:r>
          </a:p>
        </p:txBody>
      </p:sp>
      <p:pic>
        <p:nvPicPr>
          <p:cNvPr id="3074" name="Picture 2" descr="P:\Tornado Pictures\K Mottaz Photos\DSC_1591alt.jpg"/>
          <p:cNvPicPr>
            <a:picLocks noChangeAspect="1" noChangeArrowheads="1"/>
          </p:cNvPicPr>
          <p:nvPr/>
        </p:nvPicPr>
        <p:blipFill>
          <a:blip r:embed="rId2" cstate="print"/>
          <a:srcRect/>
          <a:stretch>
            <a:fillRect/>
          </a:stretch>
        </p:blipFill>
        <p:spPr bwMode="auto">
          <a:xfrm>
            <a:off x="1066800" y="3352800"/>
            <a:ext cx="1945264" cy="3505200"/>
          </a:xfrm>
          <a:prstGeom prst="rect">
            <a:avLst/>
          </a:prstGeom>
          <a:noFill/>
        </p:spPr>
      </p:pic>
      <p:pic>
        <p:nvPicPr>
          <p:cNvPr id="3076" name="Picture 4" descr="P:\LOC Project\Images\Red Camera\tornado.JPG"/>
          <p:cNvPicPr>
            <a:picLocks noChangeAspect="1" noChangeArrowheads="1"/>
          </p:cNvPicPr>
          <p:nvPr/>
        </p:nvPicPr>
        <p:blipFill>
          <a:blip r:embed="rId3" cstate="print"/>
          <a:srcRect/>
          <a:stretch>
            <a:fillRect/>
          </a:stretch>
        </p:blipFill>
        <p:spPr bwMode="auto">
          <a:xfrm>
            <a:off x="4572000" y="3505200"/>
            <a:ext cx="4191000" cy="314325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Recovery of </a:t>
            </a:r>
            <a:r>
              <a:rPr lang="en-US" sz="4800" dirty="0"/>
              <a:t>E</a:t>
            </a:r>
            <a:r>
              <a:rPr lang="en-US" sz="4800" dirty="0" smtClean="0"/>
              <a:t>lmwood</a:t>
            </a:r>
            <a:endParaRPr lang="en-US" sz="4800" dirty="0"/>
          </a:p>
        </p:txBody>
      </p:sp>
      <p:sp>
        <p:nvSpPr>
          <p:cNvPr id="3" name="Content Placeholder 2"/>
          <p:cNvSpPr>
            <a:spLocks noGrp="1"/>
          </p:cNvSpPr>
          <p:nvPr>
            <p:ph idx="1"/>
          </p:nvPr>
        </p:nvSpPr>
        <p:spPr/>
        <p:txBody>
          <a:bodyPr>
            <a:normAutofit/>
          </a:bodyPr>
          <a:lstStyle/>
          <a:p>
            <a:r>
              <a:rPr lang="en-US" sz="3600" dirty="0" smtClean="0"/>
              <a:t>There were several businesses and services that needed repaired after the storm. </a:t>
            </a:r>
          </a:p>
          <a:p>
            <a:r>
              <a:rPr lang="en-US" sz="3600" dirty="0" smtClean="0"/>
              <a:t>Five buildings had to be demolished.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 of Congress</a:t>
            </a:r>
            <a:endParaRPr lang="en-US" dirty="0"/>
          </a:p>
        </p:txBody>
      </p:sp>
      <p:sp>
        <p:nvSpPr>
          <p:cNvPr id="3" name="Content Placeholder 2"/>
          <p:cNvSpPr>
            <a:spLocks noGrp="1"/>
          </p:cNvSpPr>
          <p:nvPr>
            <p:ph idx="1"/>
          </p:nvPr>
        </p:nvSpPr>
        <p:spPr/>
        <p:txBody>
          <a:bodyPr/>
          <a:lstStyle/>
          <a:p>
            <a:r>
              <a:rPr lang="en-US" dirty="0" smtClean="0"/>
              <a:t>During the 2011-2012 school year, the Junior High students gathered primary sources and documented the history of their town.</a:t>
            </a:r>
          </a:p>
          <a:p>
            <a:r>
              <a:rPr lang="en-US" dirty="0" smtClean="0"/>
              <a:t>With the help of Bradley University, this will be published in the Library of Congress.</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Phelps Barn</a:t>
            </a:r>
            <a:endParaRPr lang="en-US" sz="72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Phelps Barn was built in 1842.</a:t>
            </a:r>
          </a:p>
          <a:p>
            <a:r>
              <a:rPr lang="en-US" dirty="0" smtClean="0"/>
              <a:t>It was a stop on the Underground Railroad.</a:t>
            </a: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Phelps Barn Reconstruction</a:t>
            </a:r>
            <a:endParaRPr lang="en-US" dirty="0"/>
          </a:p>
        </p:txBody>
      </p:sp>
      <p:sp>
        <p:nvSpPr>
          <p:cNvPr id="3" name="Content Placeholder 2"/>
          <p:cNvSpPr>
            <a:spLocks noGrp="1"/>
          </p:cNvSpPr>
          <p:nvPr>
            <p:ph idx="1"/>
          </p:nvPr>
        </p:nvSpPr>
        <p:spPr/>
        <p:txBody>
          <a:bodyPr/>
          <a:lstStyle/>
          <a:p>
            <a:endParaRPr lang="en-US"/>
          </a:p>
        </p:txBody>
      </p:sp>
      <p:pic>
        <p:nvPicPr>
          <p:cNvPr id="4" name="Picture 5" descr="http://t2.gstatic.com/images?q=tbn:ANd9GcQu21pDu2UthsjyMXOrbItZdiUh7cX-N1UAizdeb4ZOcFbyq31k"/>
          <p:cNvPicPr>
            <a:picLocks noChangeAspect="1" noChangeArrowheads="1"/>
          </p:cNvPicPr>
          <p:nvPr/>
        </p:nvPicPr>
        <p:blipFill>
          <a:blip r:embed="rId2"/>
          <a:srcRect/>
          <a:stretch>
            <a:fillRect/>
          </a:stretch>
        </p:blipFill>
        <p:spPr bwMode="auto">
          <a:xfrm>
            <a:off x="457200" y="1524000"/>
            <a:ext cx="8512366" cy="4648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p:txBody>
          <a:bodyPr/>
          <a:lstStyle/>
          <a:p>
            <a:pPr eaLnBrk="1" hangingPunct="1"/>
            <a:r>
              <a:rPr lang="en-US" sz="3600" dirty="0" smtClean="0">
                <a:latin typeface="Calibri" pitchFamily="34" charset="0"/>
              </a:rPr>
              <a:t>A group of people came together to restore the barn for a historic site.</a:t>
            </a:r>
          </a:p>
          <a:p>
            <a:pPr eaLnBrk="1" hangingPunct="1"/>
            <a:r>
              <a:rPr lang="en-US" sz="3600" dirty="0" smtClean="0">
                <a:latin typeface="Calibri" pitchFamily="34" charset="0"/>
              </a:rPr>
              <a:t>Timber Framers Guild helped with the renovation.</a:t>
            </a:r>
          </a:p>
          <a:p>
            <a:pPr eaLnBrk="1" hangingPunct="1"/>
            <a:r>
              <a:rPr lang="en-US" sz="3600" dirty="0" smtClean="0">
                <a:latin typeface="Calibri" pitchFamily="34" charset="0"/>
              </a:rPr>
              <a:t>The barn rafter plates were 40 ft long and 8 in square. Each beam was weighing more than one ton each. The wood in the barn was made of white oak, and ash.</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609600" y="228600"/>
            <a:ext cx="8153400" cy="5078313"/>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sz="3600" dirty="0" smtClean="0">
                <a:latin typeface="Calibri" pitchFamily="34" charset="0"/>
              </a:rPr>
              <a:t>The </a:t>
            </a:r>
            <a:r>
              <a:rPr lang="en-US" sz="3600" dirty="0">
                <a:latin typeface="Calibri" pitchFamily="34" charset="0"/>
              </a:rPr>
              <a:t>original creators of the Phelps barn made the beams so they fit together without using </a:t>
            </a:r>
            <a:r>
              <a:rPr lang="en-US" sz="3600" dirty="0" smtClean="0">
                <a:latin typeface="Calibri" pitchFamily="34" charset="0"/>
              </a:rPr>
              <a:t>nails. The new </a:t>
            </a:r>
            <a:r>
              <a:rPr lang="en-US" sz="3600" dirty="0">
                <a:latin typeface="Calibri" pitchFamily="34" charset="0"/>
              </a:rPr>
              <a:t>builders </a:t>
            </a:r>
            <a:r>
              <a:rPr lang="en-US" sz="3600" dirty="0" smtClean="0">
                <a:latin typeface="Calibri" pitchFamily="34" charset="0"/>
              </a:rPr>
              <a:t>would repair </a:t>
            </a:r>
            <a:r>
              <a:rPr lang="en-US" sz="3600" dirty="0">
                <a:latin typeface="Calibri" pitchFamily="34" charset="0"/>
              </a:rPr>
              <a:t>the barn so it doesn’t fall on itself</a:t>
            </a:r>
            <a:r>
              <a:rPr lang="en-US" sz="3600" dirty="0" smtClean="0">
                <a:latin typeface="Calibri" pitchFamily="34" charset="0"/>
              </a:rPr>
              <a:t>. </a:t>
            </a:r>
          </a:p>
          <a:p>
            <a:pPr>
              <a:spcBef>
                <a:spcPct val="50000"/>
              </a:spcBef>
              <a:buFont typeface="Arial" pitchFamily="34" charset="0"/>
              <a:buChar char="•"/>
            </a:pPr>
            <a:r>
              <a:rPr lang="en-US" sz="3600" dirty="0" smtClean="0">
                <a:latin typeface="Calibri" pitchFamily="34" charset="0"/>
              </a:rPr>
              <a:t>The renovation was June 15-28</a:t>
            </a:r>
            <a:r>
              <a:rPr lang="en-US" sz="3600" baseline="30000" dirty="0" smtClean="0">
                <a:latin typeface="Calibri" pitchFamily="34" charset="0"/>
              </a:rPr>
              <a:t>th</a:t>
            </a:r>
            <a:r>
              <a:rPr lang="en-US" sz="3600" dirty="0" smtClean="0">
                <a:latin typeface="Calibri" pitchFamily="34" charset="0"/>
              </a:rPr>
              <a:t> of 2003.</a:t>
            </a:r>
          </a:p>
          <a:p>
            <a:pPr>
              <a:spcBef>
                <a:spcPct val="50000"/>
              </a:spcBef>
              <a:buFont typeface="Arial" pitchFamily="34" charset="0"/>
              <a:buChar char="•"/>
            </a:pPr>
            <a:r>
              <a:rPr lang="en-US" sz="3600" dirty="0" smtClean="0">
                <a:latin typeface="Calibri" pitchFamily="34" charset="0"/>
              </a:rPr>
              <a:t>Rick </a:t>
            </a:r>
            <a:r>
              <a:rPr lang="en-US" sz="3600" dirty="0">
                <a:latin typeface="Calibri" pitchFamily="34" charset="0"/>
              </a:rPr>
              <a:t>Collins was the head of reconstruction</a:t>
            </a:r>
            <a:r>
              <a:rPr lang="en-US" sz="3600" dirty="0" smtClean="0">
                <a:latin typeface="Calibri" pitchFamily="34" charset="0"/>
              </a:rPr>
              <a:t>.</a:t>
            </a:r>
            <a:endParaRPr lang="en-US" sz="3600" dirty="0">
              <a:latin typeface="Calibri"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p:cNvSpPr>
          <p:nvPr>
            <p:ph type="body" idx="1"/>
          </p:nvPr>
        </p:nvSpPr>
        <p:spPr>
          <a:xfrm>
            <a:off x="685800" y="533400"/>
            <a:ext cx="8229600" cy="4525963"/>
          </a:xfrm>
        </p:spPr>
        <p:txBody>
          <a:bodyPr/>
          <a:lstStyle/>
          <a:p>
            <a:pPr eaLnBrk="1" hangingPunct="1">
              <a:buFontTx/>
              <a:buNone/>
            </a:pPr>
            <a:r>
              <a:rPr lang="en-US" sz="3600" dirty="0" smtClean="0">
                <a:latin typeface="Calibri" pitchFamily="34" charset="0"/>
              </a:rPr>
              <a:t>The barn was a link to the Pioneer Past of Illinois. It was put together by pegs and beams. </a:t>
            </a:r>
          </a:p>
        </p:txBody>
      </p:sp>
      <p:pic>
        <p:nvPicPr>
          <p:cNvPr id="18435" name="Picture 4" descr="100_0289"/>
          <p:cNvPicPr>
            <a:picLocks noChangeAspect="1" noChangeArrowheads="1"/>
          </p:cNvPicPr>
          <p:nvPr/>
        </p:nvPicPr>
        <p:blipFill>
          <a:blip r:embed="rId2"/>
          <a:srcRect/>
          <a:stretch>
            <a:fillRect/>
          </a:stretch>
        </p:blipFill>
        <p:spPr bwMode="auto">
          <a:xfrm>
            <a:off x="4876800" y="2133600"/>
            <a:ext cx="3257550" cy="434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00_0290"/>
          <p:cNvPicPr>
            <a:picLocks noChangeAspect="1" noChangeArrowheads="1"/>
          </p:cNvPicPr>
          <p:nvPr/>
        </p:nvPicPr>
        <p:blipFill>
          <a:blip r:embed="rId2"/>
          <a:srcRect/>
          <a:stretch>
            <a:fillRect/>
          </a:stretch>
        </p:blipFill>
        <p:spPr bwMode="auto">
          <a:xfrm>
            <a:off x="1600200" y="1143000"/>
            <a:ext cx="6248400" cy="4686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Harkness Grove</a:t>
            </a:r>
            <a:endParaRPr lang="en-US" sz="4800" dirty="0"/>
          </a:p>
        </p:txBody>
      </p:sp>
      <p:sp>
        <p:nvSpPr>
          <p:cNvPr id="3" name="Content Placeholder 2"/>
          <p:cNvSpPr>
            <a:spLocks noGrp="1"/>
          </p:cNvSpPr>
          <p:nvPr>
            <p:ph idx="1"/>
          </p:nvPr>
        </p:nvSpPr>
        <p:spPr/>
        <p:txBody>
          <a:bodyPr/>
          <a:lstStyle/>
          <a:p>
            <a:r>
              <a:rPr lang="en-US" sz="3600" dirty="0" smtClean="0"/>
              <a:t>Harkness Grove was located Southeast of Elmwood.</a:t>
            </a:r>
          </a:p>
          <a:p>
            <a:r>
              <a:rPr lang="en-US" sz="3600" dirty="0" smtClean="0"/>
              <a:t>Isaac Harkness was the first settler in the area (1830).</a:t>
            </a:r>
          </a:p>
          <a:p>
            <a:r>
              <a:rPr lang="en-US" sz="3600" dirty="0" smtClean="0"/>
              <a:t>Another settler that came later was Isaac Doyle(1833).</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Content Placeholder 6" descr="imagesCAL5HBVM.jpg"/>
          <p:cNvPicPr>
            <a:picLocks noGrp="1" noChangeAspect="1"/>
          </p:cNvPicPr>
          <p:nvPr>
            <p:ph idx="1"/>
          </p:nvPr>
        </p:nvPicPr>
        <p:blipFill>
          <a:blip r:embed="rId2"/>
          <a:srcRect/>
          <a:stretch>
            <a:fillRect/>
          </a:stretch>
        </p:blipFill>
        <p:spPr>
          <a:xfrm>
            <a:off x="5105400" y="304800"/>
            <a:ext cx="3429000" cy="3657600"/>
          </a:xfrm>
        </p:spPr>
      </p:pic>
      <p:pic>
        <p:nvPicPr>
          <p:cNvPr id="20484" name="Picture 2" descr="http://t2.gstatic.com/images?q=tbn:ANd9GcQbRMMyOMgzLX5KsfMekdYm0H9IffhydtsASjI6k8j6O1NBgwELew"/>
          <p:cNvPicPr>
            <a:picLocks noChangeAspect="1" noChangeArrowheads="1"/>
          </p:cNvPicPr>
          <p:nvPr/>
        </p:nvPicPr>
        <p:blipFill>
          <a:blip r:embed="rId3"/>
          <a:srcRect/>
          <a:stretch>
            <a:fillRect/>
          </a:stretch>
        </p:blipFill>
        <p:spPr bwMode="auto">
          <a:xfrm>
            <a:off x="457200" y="304800"/>
            <a:ext cx="4090988" cy="3657600"/>
          </a:xfrm>
          <a:prstGeom prst="rect">
            <a:avLst/>
          </a:prstGeom>
          <a:noFill/>
          <a:ln w="9525">
            <a:noFill/>
            <a:miter lim="800000"/>
            <a:headEnd/>
            <a:tailEnd/>
          </a:ln>
        </p:spPr>
      </p:pic>
      <p:sp>
        <p:nvSpPr>
          <p:cNvPr id="20485" name="AutoShape 4" descr="data:image/jpeg;base64,/9j/4AAQSkZJRgABAQAAAQABAAD/2wBDAAkGBwgHBgkIBwgKCgkLDRYPDQwMDRsUFRAWIB0iIiAdHx8kKDQsJCYxJx8fLT0tMTU3Ojo6Iys/RD84QzQ5Ojf/2wBDAQoKCg0MDRoPDxo3JR8lNzc3Nzc3Nzc3Nzc3Nzc3Nzc3Nzc3Nzc3Nzc3Nzc3Nzc3Nzc3Nzc3Nzc3Nzc3Nzc3Nzf/wAARCACPALYDASIAAhEBAxEB/8QAGwAAAQUBAQAAAAAAAAAAAAAAAAECBAUGAwf/xAA8EAACAQMDAgUDAQUGBQUAAAABAgMABBEFEiExQQYTIlFhFDJxgSNCUpGhBxUzYrHBQ3LR4fAkNIKSsv/EABkBAAMBAQEAAAAAAAAAAAAAAAECAwQABf/EACkRAAMAAgIBAgUEAwAAAAAAAAABAgMRITESBCITMkFRYQUUkfAjcYH/2gAMAwEAAhEDEQA/APG8mkopK1igaTuKO9OjB3rgA89G6Gg+gk/TNNe8uoooWimLRmVkDjKgdVOe/wAVoZTa21ogubVL+yhiR2MKgG3eQ8Rlv3h/UUaFoRa0k1XVbSzsYRIGjku3aOPGD6ViHLc89RVva2+k6PpUmyym1FpFjkX6hiIp7hx6VSLODt5JLZIx0rzM+VOtf3+TdhlqdpFQnh/RNUC3Wm3DrF900AcFogfbNMl8CyOgksdQimBLfcp6dunek1rw7Pp5nv7eaWH6YJHK4jIE0zcuE7BRn8cVQxzzpJtT6ifad7oHbaw+QOldM5XzF8fkNVh6uNP8HW+0C8soPOmms9gQt6Zxnjtj3+Khppl/JH5kdnO6ZC7ljJGT0/NabR9b0iCSOWGCC1mC7TuTg/k/71tNM8S2F9GIxcRnB+0sAR+KXJ6vLj7nYF6WK6o8bZWQ4ZWU8jBUjkUmR7j+de06lpem6lpYtH2mL1GN0AJQseT/AN6zdlotglzJp91Gs1xHGMMVEkbKCdpHcH36frTY/wBQmp3oSvR0n2edfiivQ7rwtpl3MB9JNZSyHHmWzb4kbsdpOQPiuVx4BjjkZYblpSi+rDAFWPcqRTr1+LXLE/a5PsYGitNc+EHjmEK3e2Q5CpImfnqKrNQ0O708BpnhYE49LEHP4Iq0+px09JiVgyTy0VlFdJoJISPNXbnoc9fxTCMVbZISl7UlFdsAUopKdRCFFFFccOoopKoAMVM0+3lmlDRW/nhSCUVgCfbmoec11X0EkE7sghQepqd9DRrZ6T4estG1yf6G4vHEdluJDSFvMkI5bPU9MD4FWkut6hHdwQ6bYWRWeRoLWWc7nVgBvkC9Nox1zWFsr7yLa4NsJchkgiW3G0u7AlhjHbBq1tHN5p9o0uoNaPdxPYqXi3eXGnqkIIOQCfSTjJNePeD/ACeVco9NZF4eK7K/X3kjguLvUp57+O8LLp0skuz7Thpdg42ntXHwxc3M9w7q8q29pbH6uWNlDJaZ9aDP7xJ6/d7GrXxHNqN3pGqQpZR/TiOCdpWXYYrZcBFVSM4LZOeM5NPn0bWrG0sNQu7BdTgY+bLauqKjkphFG0ZwFAOCcZHTJzWmblQk+DLU15M76qINOtwdWincqViuoVeMH6UqTBEuP3uhYjnrzjFJotlEbRZ9VSCWSaUwPGsS/sWHK9PcZ561x8MaHcWFwdS1lY4PKQl45VDO8Mgx5ykk8KPg4ANXEcFppn/prjz7mG3ja2ndU6RHmGQdyf3c/nJrNnpNeMs04Fp+TRPt9G0+ZmEcE0ILIAyOQHIGc4B6HkVReIbax0d0vmkmhkVzIg84FnH8HPQ/FSLzxklhbmK+E8d7DF67VEVQ7kHbzyQFGCT3zVD4fs4PE99Pf6ndqbh3/wABVwqHAwx7YOMVDHiud3b9pS8iftnsutM1H+8/p2j1JopZyDJFd2YwwPA2YxuAPUj81dRjWbdPJmFhdABl2tujJYdhkHsMj37VzjtdP1C3itLqyV/KLFIXiUlUGMxqQchuM8f6U66/vPSlubuSf63TYUVkbaPPiQfZJ/n29D3wO9JTmuI/gefJfMV+qXN1axRvPpNysY24a3nWZW3dhu9Q/Pasp4onju089rfVYkLERJLDtG8DJ5PJAGK9GefT9VsCYvKnEqsI4+AdxGXjweh4JwRUA+ReQhbhYpWQemRxuU54V8ex+012LN4NNzygXDqWtmE0u50m2sCt5bIJ2TJaYHLex57fiuEWlWl5GHhurMStnEZuASKvNS8PTiR73TneVY498dvJz5ZQ+pB/ynoOhBqHcjSbm7V/pYhLJl5rUj1IT9wHv/EK3TafuhvkzOeNVoz99pE9tJIq+sJjIXkkn8VXMrIxV1ZWXghhg1p9Y0NLZ1e2G1QF3iI4z7MPyP5EfNU99YNDMmHLxyruikP74P8A5iteLKmuWZMmJz9CABS0ZFJmtCZIWiiiicPIpppxPFNNOAQdRmpungvcrM5TZD62LnGAP9ajRgbScc9B+a6wuMNDwBM6rknGADSV0PPfJexyWdrbGZZZp5bdDOrr+yUSSEBeOSeB1yMVsPBWlvq2hXR0yLyVaCGwaZhtyzHNxKD3O3gfNZ7SdEW5t5ri9trqX9o0jRx7UXaBhSWYgEAZ4HvWt0vWdZt/C0NjYwWcJhtrWCNgTK0sk2AB2CsB6j1xmvNyVtak1KGuWL/aNJp9h4ev4rUNdS6ntVWTGyCCEqBjH7oP9TUS+vZrzSdDsbC5k3+UjTw2cjSS28jBQMkcAbdxxkc1U+L7O10/QruEzz3RinTS7GaZ+VSLDSlQoAxuyvPt1q/0a2vo/Cst+Eijml8q6ZI12KCSqxJgdPSu4jB5epVKjGm+Robd6Rl/Ed5dWZuDBPqNsPVZW9veJkizYLuIPPIYe5OCOlRI4LyPSJLqFLiSWCIz3LXMhVHtT6YeM+ruwHwa1n9p6mGzsiBCFtZGEkQgZVZ3BL4c9c5zj4rAfU3+tiVpZZfpbaBVkVZApMYOEU5OGwSP61bFXnOxci8HyyLYW0+taqqT3JMkpBmnlbJCjGSSevGK9p0jw/pulaabWzQNGVHnT7fVMrElXJHUqf5V5yhWxvYLFpbGCOyC2ctxGpJcOd8kh/A4r07w1qSXFgzTSMzWxLBTHsYwN9oI/GDWb11XSSXCKeniUm+2QjbS2kiyi32XAlYyTKwRQ6jAbB7PwKnRAOsN1sAeRebcuGxxmWH245b9Kfq0VpA8gkEG2FY0n3et2g/4b/kP/oahWEp+qlspJ9shlWKWRVChLgDcH/5WBA/pWDx2t/U174KrV/DdpcSx3IubiE7AIru3chvLP+HIcdcZ2t3wc1jGudZ8OxGPVbVp4Y52iabfk9OUPwRgjNeqyAtCIvKwZd7RxMc7X/4sGPbGSKrbqPbb7iFdUK+ZK6j1x4OyQ564+1vjNVx+oa9tLaEceXMvTM9YanBOyywXSlRs3yKc7HxhJGHsfsaqDxHbLaLJLHCj+aNrkr6oWHUDHQqeR7qasptHgglkhtSlpJOdqeUM4bGXi9ipHIBrnBcIstvY6pbuJJ0XM7A+XxkK59jyFP5rRLU15SC5bXjRlLfVrmxMdvfRb0Q/vtz5bYyPx0I+a64ivGa0gufMTJMBJ4DHnH/y6fkVca3DttvIQLHJbYOFQZ2KNrL+VJz8giqa7sEugl1YlYGYbWhj4XzByMewYcj5rbLmudaMlTU8dlbexkSHKhWUYYAe3v8ANReKmzzrOEZ1/bAbX4xuPv8Ar3qHjk8bR81rh/cy0uQooop9i6HUd+tFNzginOJI81IdyspU88EE+1WFnNDpsjZBaTYB6eu4j37dar8OvKggEc5I5/7U3y5SGfqwIzn3qdTtaKS/F7RoBqF5qVibZ5tkdw/lxgkgLHGCzsT3ycDn5rRaBPFpWl6fKeVsbd9WnHeSeQbLdP8Az2rDzXSJavDu9SQrCnzk5kNSLbV7mGyKLG7u8ySOxXIKRj0KPgHn9KzVjeuCvlt+4sPGMjv9NaO6mOwtgHbp5ssjbpW/n/pW/stRntvDq6LfRSDUILX626ON28ZRY+R1yuOO23FeQ3Rurjzprkerd6yfnoKu9LN94lutUfUNSui8Gmlz5bhfMVCoVCP4efaky4U8eqfR0XrJwjd/2lXYs9Db6tbt5py8cX1s8bMCw6hE4UAZ56/msPa6fotto1lPqyymeZJbghJDlo/tiQDtubnPsDUKeXT0tLpv7uAnlIEMjsz7GIG4Fj1IHP61wSS2W3tZZ3aS4QlsFvtROET9TzXRi8Z1+Rqp0y407wxFcxxAyzLK8qW/GPUxBaU9PtC4A/zda00HhaK0tJbqLU76T9ukflmQftEz6Q3x8dMVB0eXa2yJ0cQx/Txyq49UrkPM459+B+BWz0vTJp/DF7BNNFb3F2WbeGDeUCMAcdwoFYvUZaT1vg1YZlLaRFGmwy2s0gv5ZfPlRhJn7ol6RE9dmf8AeqDXNDa0uLhRf3G52+rXcS2bdCDtz03KxH5rbafodla2yxz6i7QyeiJY8AKoGNq4znFcvGunQaZ4ceC3WWRGtCiGRtzKp2gnPzxmsuO6VPnaK34vSMDB4kuHkkK+ILVZpb8TMZo2XbhQAwPsQNpFR59b1RgsRurO8HnSuyqxwqt9yEfwnPFU1tomoXEu+DT1Zc8tsL1ZQxS2miarACYrxp0Ea42N0HT8VvqMa+xnmra0yUNU1OO0a1nsQ8jRAQyBvV5ikbG57jofenX+v3baixvNKliVpgGjK5wpXEqYHY4yB7iuPhnwPq2uXTRXE0KJIh3GWcMw9jgZrS+MbKxku9PuJriKPUbNvKmKsCJAo4B9yDStY5pfX/Qyq764PPUvrS2kj+mN0cSs7ibnofTtPXOOGzSnULAShoQyJxuQg5AJyQD7qeQapWZjI3JyzHAz7mus4WNEC84JB+TW74UmT41b4Jl/LateGVZEmUv6l24DdOQO2R1+a4XKWsTv5LedFIoaJs+qP4Pz2qHuJIC5OTxjmnmJlxuRlB7kVSZS+pJtvloZ+mKKO9FU2IOpMcj80E0mTkVTYo5yd2SeenWnbQUJY87vzTWJ3frTo3Ucsu7npnFKwosLW11D6SWeKJ1g2FS6p6ce2aWG/vLdVS3lZZo8BOBjaP3cf1rZ6N/aJBYeDJ9IGnpuKFAWIOSwOT84rBXE8Msm8LIrDurDFR+d8ot8q4ZO1K8nuLczOrlXVBISuMuOfxmvSvBUPhex0WYDUfr7kWhlvERAdikjcvT34wTXlV7ei5iiQmQ+WoCqMbc9ye+a66TrEmlx3yQx7zd2/kMWOCvOcjHXpUcuB3j0uB1l1k2avxHr3he+0c2+laPPbtLKDHK2F2uMZYgE9RxWwaTStN0m2t9MMUxitVaWbaDknPGa8U81zEkRI2ISRx3NT7bV9RtYJILe4xDJyyMgYf1FJk9I/DxllMfqZVbpHrml6adceFZLcxJMOJ3i2q+eTtOOfatLpfhix0y0eGWG1uGaR2LBQcE9s4rxFPFeuNYW9lLdyG3gfzEUcHOMDn2A6DpVvo3jzVNLtfo47aGZGLEtIxJy3WseT0lKdIv8ea/B6Ve+GYJtMt7hBHYx2qylyp3AAkc555wD096oL+8tdR06RVlmuVNrJ5bsxAATHz8isu/jS5Ggw6Na2v0tugKuRKX833zn3PNVtlrksUEVmIQI8SIznr6iCf8A81P9rXZRZUu2egeCvEumWOn6gUtxDMkYWNEjz5jdzmodne6jqdtqDyMIXa4VInACjGOf9686sNTuZJ5bJLhkLsREV42kHofgir61eY+H9cA80ymVTEuDnGO39elVyYGuH/eQRlT9yNX440pbG5trjTNZWGRogJJN/wBp6dvesXrqabJqcEs0oklQDzkVMZGOp/pmquztNVmcLc205hkXa/mHGB78+1WWo6ZdG6kuY/JaPevmMXHKKOmB7/7VScax0l5fwJ5O53p/9M7YSW63Cq8KSMzEBnYqq+3T/pUqW9eJU8nT7aL1lFRhuIbj3qquMCeUKPTuOPxmpsuoF7WEME86Pcu/uTwAx+cVtqN6ZjV6TXQ651a8LeUHSPZwRGoAz37VCeaWbHmOzN3JNc8YpVOGFVUpdEXTYh60UHrRTAFpBxS0lUFA9aKKK44KB1ooHWho4O9KvU0lKvf5FA4QnipultarfxPqBnFqp3P5IBbjpgHjrioXeumcbh8UtLa0NL09k5lhKGUSy7mDEhsAA9sYrpp8kS3ERRHnYqdy4wEP+9VpbGemAB2qXp3NwEf3PTgnj3qNRpFov3F6Lewl0u2iZ2lkiZyGBK9SDzXO5Iis4oEXAMgMYyCQe/zS2NnPdWiPCwGCwJ34HABFRRchJo2jY+bGSVbPQ1jW2++je9JddlqNQWAosKJGyLyAoyTXG616aLe+0SAZ4LdKjXrPFKDOh3ON2496q72TdE2FAz7UYxTT5DkyuJaRZDVJL7DgeVjjg5qzjKtYSKbpGYAnaB1471lLJ1CEORjceDWgguLdoHW2lc7V52rgdKOXGp6J4srtcmWl/wARvzTMU+T72PuabxW+ejza7YAUd6UCkNEAUUUUdnCmkpTSU4AooorjgooooHBSr1ppNGaDOFNPIzuzTAR+90710dSSdoOCTjil39wpMTC88mpEQWWf9nkYA+KjBWx9rf8A1NdbbzI5MrGxP4NK+R1tFpYNO620cMrKpk2FV6DkDJ/nUe+3RahKibfTIVyvSn2VxLAq4tzuWQNk8Z6f9KjXSkO0jY3Fi2P1qCn3Giq9qWyz1S7S4WL9oCqqBnHfuKgXSsYGdFOwYyccU4PbyLH94IHOAOa7TeXNbNEpcEvnd8Y6YpZ9o9PyT2yutEL5wM+rmreOHyoyy+nPXmo1okdsDkk85zipIukKnGDn4o3Tb4BjlJclEy+o596aRzW00rwzod14ZuNR1PxFHZ3YaTyrUR7s7RxkdfV2xWNZHU+pcH85q6pMy1LTG0Uo5pMUyFCiiim4OFNJTqbTihRRRXHBRRRXHCYpKU0ZoHCpw6j/ADD/AFrUrcxyXCI+0kA8+2Kyy4yM9M81KjvHimZ48YPHNRy4/LopjvxZezOpfbgAdqkxeVH6yegyazkuoM642gY7io7XLtwWNQeCn9S3x0i/vtUt9zKqA4HAI61RXNwbmUMRhR2Hao5oqsYpnoleV32dlPq4PHapUUmDt71DjqZbopIJ4NdaQIbO7gNBJn+E1UB2AGGIGOgq/wDIH08mOfSaz4HA/FDE09jZdpo6QhpZ4kGSWcAAk+9XUulzL9yc9zmqix/99bcgftk5Pb1CttLeWIZiky7skBW6kjrUvUXUUvFFMEzSfkZOaylUZ2ED8Vw+nbODx+a0N1qKkbFQKPf3qnu5y+4bR+lPjun2DJjhdMgY+RRSCitBnFptLmkqgAooorjgooorjgpKWigzhD1ozR3oxQCJRRRXAFFLSCgH3pTh6ZzwKlwRliMFj8CoiyFOgpwupx9srAewxS1LY0vRcCOWNGLDkqQBmqIjAwRgjjFOaWRvukY/k0yhEORrvyF7ZBx+KBjcCffrSUdRT9iJtE9rlSPVk+4FchLGFIOT7VHHFFcoQdsfvB5waKZk0U2gbP/Z"/>
          <p:cNvSpPr>
            <a:spLocks noChangeAspect="1" noChangeArrowheads="1"/>
          </p:cNvSpPr>
          <p:nvPr/>
        </p:nvSpPr>
        <p:spPr bwMode="auto">
          <a:xfrm>
            <a:off x="63500" y="-571500"/>
            <a:ext cx="1524000" cy="1200150"/>
          </a:xfrm>
          <a:prstGeom prst="rect">
            <a:avLst/>
          </a:prstGeom>
          <a:noFill/>
          <a:ln w="9525">
            <a:noFill/>
            <a:miter lim="800000"/>
            <a:headEnd/>
            <a:tailEnd/>
          </a:ln>
        </p:spPr>
        <p:txBody>
          <a:bodyPr/>
          <a:lstStyle/>
          <a:p>
            <a:endParaRPr lang="en-US"/>
          </a:p>
        </p:txBody>
      </p:sp>
      <p:sp>
        <p:nvSpPr>
          <p:cNvPr id="20486" name="AutoShape 6" descr="data:image/jpeg;base64,/9j/4AAQSkZJRgABAQAAAQABAAD/2wBDAAkGBwgHBgkIBwgKCgkLDRYPDQwMDRsUFRAWIB0iIiAdHx8kKDQsJCYxJx8fLT0tMTU3Ojo6Iys/RD84QzQ5Ojf/2wBDAQoKCg0MDRoPDxo3JR8lNzc3Nzc3Nzc3Nzc3Nzc3Nzc3Nzc3Nzc3Nzc3Nzc3Nzc3Nzc3Nzc3Nzc3Nzc3Nzc3Nzf/wAARCACPALYDASIAAhEBAxEB/8QAGwAAAQUBAQAAAAAAAAAAAAAAAAECBAUGAwf/xAA8EAACAQMDAgUDAQUGBQUAAAABAgMABBEFEiExQQYTIlFhFDJxgSNCUpGhBxUzYrHBQ3LR4fAkNIKSsv/EABkBAAMBAQEAAAAAAAAAAAAAAAECAwQABf/EACkRAAMAAgIBAgUEAwAAAAAAAAABAgMRITESBCITMkFRYQUUkfAjcYH/2gAMAwEAAhEDEQA/APG8mkopK1igaTuKO9OjB3rgA89G6Gg+gk/TNNe8uoooWimLRmVkDjKgdVOe/wAVoZTa21ogubVL+yhiR2MKgG3eQ8Rlv3h/UUaFoRa0k1XVbSzsYRIGjku3aOPGD6ViHLc89RVva2+k6PpUmyym1FpFjkX6hiIp7hx6VSLODt5JLZIx0rzM+VOtf3+TdhlqdpFQnh/RNUC3Wm3DrF900AcFogfbNMl8CyOgksdQimBLfcp6dunek1rw7Pp5nv7eaWH6YJHK4jIE0zcuE7BRn8cVQxzzpJtT6ifad7oHbaw+QOldM5XzF8fkNVh6uNP8HW+0C8soPOmms9gQt6Zxnjtj3+Khppl/JH5kdnO6ZC7ljJGT0/NabR9b0iCSOWGCC1mC7TuTg/k/71tNM8S2F9GIxcRnB+0sAR+KXJ6vLj7nYF6WK6o8bZWQ4ZWU8jBUjkUmR7j+de06lpem6lpYtH2mL1GN0AJQseT/AN6zdlotglzJp91Gs1xHGMMVEkbKCdpHcH36frTY/wBQmp3oSvR0n2edfiivQ7rwtpl3MB9JNZSyHHmWzb4kbsdpOQPiuVx4BjjkZYblpSi+rDAFWPcqRTr1+LXLE/a5PsYGitNc+EHjmEK3e2Q5CpImfnqKrNQ0O708BpnhYE49LEHP4Iq0+px09JiVgyTy0VlFdJoJISPNXbnoc9fxTCMVbZISl7UlFdsAUopKdRCFFFFccOoopKoAMVM0+3lmlDRW/nhSCUVgCfbmoec11X0EkE7sghQepqd9DRrZ6T4estG1yf6G4vHEdluJDSFvMkI5bPU9MD4FWkut6hHdwQ6bYWRWeRoLWWc7nVgBvkC9Nox1zWFsr7yLa4NsJchkgiW3G0u7AlhjHbBq1tHN5p9o0uoNaPdxPYqXi3eXGnqkIIOQCfSTjJNePeD/ACeVco9NZF4eK7K/X3kjguLvUp57+O8LLp0skuz7Thpdg42ntXHwxc3M9w7q8q29pbH6uWNlDJaZ9aDP7xJ6/d7GrXxHNqN3pGqQpZR/TiOCdpWXYYrZcBFVSM4LZOeM5NPn0bWrG0sNQu7BdTgY+bLauqKjkphFG0ZwFAOCcZHTJzWmblQk+DLU15M76qINOtwdWincqViuoVeMH6UqTBEuP3uhYjnrzjFJotlEbRZ9VSCWSaUwPGsS/sWHK9PcZ561x8MaHcWFwdS1lY4PKQl45VDO8Mgx5ykk8KPg4ANXEcFppn/prjz7mG3ja2ndU6RHmGQdyf3c/nJrNnpNeMs04Fp+TRPt9G0+ZmEcE0ILIAyOQHIGc4B6HkVReIbax0d0vmkmhkVzIg84FnH8HPQ/FSLzxklhbmK+E8d7DF67VEVQ7kHbzyQFGCT3zVD4fs4PE99Pf6ndqbh3/wABVwqHAwx7YOMVDHiud3b9pS8iftnsutM1H+8/p2j1JopZyDJFd2YwwPA2YxuAPUj81dRjWbdPJmFhdABl2tujJYdhkHsMj37VzjtdP1C3itLqyV/KLFIXiUlUGMxqQchuM8f6U66/vPSlubuSf63TYUVkbaPPiQfZJ/n29D3wO9JTmuI/gefJfMV+qXN1axRvPpNysY24a3nWZW3dhu9Q/Pasp4onju089rfVYkLERJLDtG8DJ5PJAGK9GefT9VsCYvKnEqsI4+AdxGXjweh4JwRUA+ReQhbhYpWQemRxuU54V8ex+012LN4NNzygXDqWtmE0u50m2sCt5bIJ2TJaYHLex57fiuEWlWl5GHhurMStnEZuASKvNS8PTiR73TneVY498dvJz5ZQ+pB/ynoOhBqHcjSbm7V/pYhLJl5rUj1IT9wHv/EK3TafuhvkzOeNVoz99pE9tJIq+sJjIXkkn8VXMrIxV1ZWXghhg1p9Y0NLZ1e2G1QF3iI4z7MPyP5EfNU99YNDMmHLxyruikP74P8A5iteLKmuWZMmJz9CABS0ZFJmtCZIWiiiicPIpppxPFNNOAQdRmpungvcrM5TZD62LnGAP9ajRgbScc9B+a6wuMNDwBM6rknGADSV0PPfJexyWdrbGZZZp5bdDOrr+yUSSEBeOSeB1yMVsPBWlvq2hXR0yLyVaCGwaZhtyzHNxKD3O3gfNZ7SdEW5t5ri9trqX9o0jRx7UXaBhSWYgEAZ4HvWt0vWdZt/C0NjYwWcJhtrWCNgTK0sk2AB2CsB6j1xmvNyVtak1KGuWL/aNJp9h4ev4rUNdS6ntVWTGyCCEqBjH7oP9TUS+vZrzSdDsbC5k3+UjTw2cjSS28jBQMkcAbdxxkc1U+L7O10/QruEzz3RinTS7GaZ+VSLDSlQoAxuyvPt1q/0a2vo/Cst+Eijml8q6ZI12KCSqxJgdPSu4jB5epVKjGm+Robd6Rl/Ed5dWZuDBPqNsPVZW9veJkizYLuIPPIYe5OCOlRI4LyPSJLqFLiSWCIz3LXMhVHtT6YeM+ruwHwa1n9p6mGzsiBCFtZGEkQgZVZ3BL4c9c5zj4rAfU3+tiVpZZfpbaBVkVZApMYOEU5OGwSP61bFXnOxci8HyyLYW0+taqqT3JMkpBmnlbJCjGSSevGK9p0jw/pulaabWzQNGVHnT7fVMrElXJHUqf5V5yhWxvYLFpbGCOyC2ctxGpJcOd8kh/A4r07w1qSXFgzTSMzWxLBTHsYwN9oI/GDWb11XSSXCKeniUm+2QjbS2kiyi32XAlYyTKwRQ6jAbB7PwKnRAOsN1sAeRebcuGxxmWH245b9Kfq0VpA8gkEG2FY0n3et2g/4b/kP/oahWEp+qlspJ9shlWKWRVChLgDcH/5WBA/pWDx2t/U174KrV/DdpcSx3IubiE7AIru3chvLP+HIcdcZ2t3wc1jGudZ8OxGPVbVp4Y52iabfk9OUPwRgjNeqyAtCIvKwZd7RxMc7X/4sGPbGSKrbqPbb7iFdUK+ZK6j1x4OyQ564+1vjNVx+oa9tLaEceXMvTM9YanBOyywXSlRs3yKc7HxhJGHsfsaqDxHbLaLJLHCj+aNrkr6oWHUDHQqeR7qasptHgglkhtSlpJOdqeUM4bGXi9ipHIBrnBcIstvY6pbuJJ0XM7A+XxkK59jyFP5rRLU15SC5bXjRlLfVrmxMdvfRb0Q/vtz5bYyPx0I+a64ivGa0gufMTJMBJ4DHnH/y6fkVca3DttvIQLHJbYOFQZ2KNrL+VJz8giqa7sEugl1YlYGYbWhj4XzByMewYcj5rbLmudaMlTU8dlbexkSHKhWUYYAe3v8ANReKmzzrOEZ1/bAbX4xuPv8Ar3qHjk8bR81rh/cy0uQooop9i6HUd+tFNzginOJI81IdyspU88EE+1WFnNDpsjZBaTYB6eu4j37dar8OvKggEc5I5/7U3y5SGfqwIzn3qdTtaKS/F7RoBqF5qVibZ5tkdw/lxgkgLHGCzsT3ycDn5rRaBPFpWl6fKeVsbd9WnHeSeQbLdP8Az2rDzXSJavDu9SQrCnzk5kNSLbV7mGyKLG7u8ySOxXIKRj0KPgHn9KzVjeuCvlt+4sPGMjv9NaO6mOwtgHbp5ssjbpW/n/pW/stRntvDq6LfRSDUILX626ON28ZRY+R1yuOO23FeQ3Rurjzprkerd6yfnoKu9LN94lutUfUNSui8Gmlz5bhfMVCoVCP4efaky4U8eqfR0XrJwjd/2lXYs9Db6tbt5py8cX1s8bMCw6hE4UAZ56/msPa6fotto1lPqyymeZJbghJDlo/tiQDtubnPsDUKeXT0tLpv7uAnlIEMjsz7GIG4Fj1IHP61wSS2W3tZZ3aS4QlsFvtROET9TzXRi8Z1+Rqp0y407wxFcxxAyzLK8qW/GPUxBaU9PtC4A/zda00HhaK0tJbqLU76T9ukflmQftEz6Q3x8dMVB0eXa2yJ0cQx/Txyq49UrkPM459+B+BWz0vTJp/DF7BNNFb3F2WbeGDeUCMAcdwoFYvUZaT1vg1YZlLaRFGmwy2s0gv5ZfPlRhJn7ol6RE9dmf8AeqDXNDa0uLhRf3G52+rXcS2bdCDtz03KxH5rbafodla2yxz6i7QyeiJY8AKoGNq4znFcvGunQaZ4ceC3WWRGtCiGRtzKp2gnPzxmsuO6VPnaK34vSMDB4kuHkkK+ILVZpb8TMZo2XbhQAwPsQNpFR59b1RgsRurO8HnSuyqxwqt9yEfwnPFU1tomoXEu+DT1Zc8tsL1ZQxS2miarACYrxp0Ea42N0HT8VvqMa+xnmra0yUNU1OO0a1nsQ8jRAQyBvV5ikbG57jofenX+v3baixvNKliVpgGjK5wpXEqYHY4yB7iuPhnwPq2uXTRXE0KJIh3GWcMw9jgZrS+MbKxku9PuJriKPUbNvKmKsCJAo4B9yDStY5pfX/Qyq764PPUvrS2kj+mN0cSs7ibnofTtPXOOGzSnULAShoQyJxuQg5AJyQD7qeQapWZjI3JyzHAz7mus4WNEC84JB+TW74UmT41b4Jl/LateGVZEmUv6l24DdOQO2R1+a4XKWsTv5LedFIoaJs+qP4Pz2qHuJIC5OTxjmnmJlxuRlB7kVSZS+pJtvloZ+mKKO9FU2IOpMcj80E0mTkVTYo5yd2SeenWnbQUJY87vzTWJ3frTo3Ucsu7npnFKwosLW11D6SWeKJ1g2FS6p6ce2aWG/vLdVS3lZZo8BOBjaP3cf1rZ6N/aJBYeDJ9IGnpuKFAWIOSwOT84rBXE8Msm8LIrDurDFR+d8ot8q4ZO1K8nuLczOrlXVBISuMuOfxmvSvBUPhex0WYDUfr7kWhlvERAdikjcvT34wTXlV7ei5iiQmQ+WoCqMbc9ye+a66TrEmlx3yQx7zd2/kMWOCvOcjHXpUcuB3j0uB1l1k2avxHr3he+0c2+laPPbtLKDHK2F2uMZYgE9RxWwaTStN0m2t9MMUxitVaWbaDknPGa8U81zEkRI2ISRx3NT7bV9RtYJILe4xDJyyMgYf1FJk9I/DxllMfqZVbpHrml6adceFZLcxJMOJ3i2q+eTtOOfatLpfhix0y0eGWG1uGaR2LBQcE9s4rxFPFeuNYW9lLdyG3gfzEUcHOMDn2A6DpVvo3jzVNLtfo47aGZGLEtIxJy3WseT0lKdIv8ea/B6Ve+GYJtMt7hBHYx2qylyp3AAkc555wD096oL+8tdR06RVlmuVNrJ5bsxAATHz8isu/jS5Ggw6Na2v0tugKuRKX833zn3PNVtlrksUEVmIQI8SIznr6iCf8A81P9rXZRZUu2egeCvEumWOn6gUtxDMkYWNEjz5jdzmodne6jqdtqDyMIXa4VInACjGOf9686sNTuZJ5bJLhkLsREV42kHofgir61eY+H9cA80ymVTEuDnGO39elVyYGuH/eQRlT9yNX440pbG5trjTNZWGRogJJN/wBp6dvesXrqabJqcEs0oklQDzkVMZGOp/pmquztNVmcLc205hkXa/mHGB78+1WWo6ZdG6kuY/JaPevmMXHKKOmB7/7VScax0l5fwJ5O53p/9M7YSW63Cq8KSMzEBnYqq+3T/pUqW9eJU8nT7aL1lFRhuIbj3qquMCeUKPTuOPxmpsuoF7WEME86Pcu/uTwAx+cVtqN6ZjV6TXQ651a8LeUHSPZwRGoAz37VCeaWbHmOzN3JNc8YpVOGFVUpdEXTYh60UHrRTAFpBxS0lUFA9aKKK44KB1ooHWho4O9KvU0lKvf5FA4QnipultarfxPqBnFqp3P5IBbjpgHjrioXeumcbh8UtLa0NL09k5lhKGUSy7mDEhsAA9sYrpp8kS3ERRHnYqdy4wEP+9VpbGemAB2qXp3NwEf3PTgnj3qNRpFov3F6Lewl0u2iZ2lkiZyGBK9SDzXO5Iis4oEXAMgMYyCQe/zS2NnPdWiPCwGCwJ34HABFRRchJo2jY+bGSVbPQ1jW2++je9JddlqNQWAosKJGyLyAoyTXG616aLe+0SAZ4LdKjXrPFKDOh3ON2496q72TdE2FAz7UYxTT5DkyuJaRZDVJL7DgeVjjg5qzjKtYSKbpGYAnaB1471lLJ1CEORjceDWgguLdoHW2lc7V52rgdKOXGp6J4srtcmWl/wARvzTMU+T72PuabxW+ejza7YAUd6UCkNEAUUUUdnCmkpTSU4AooorjgooooHBSr1ppNGaDOFNPIzuzTAR+90710dSSdoOCTjil39wpMTC88mpEQWWf9nkYA+KjBWx9rf8A1NdbbzI5MrGxP4NK+R1tFpYNO620cMrKpk2FV6DkDJ/nUe+3RahKibfTIVyvSn2VxLAq4tzuWQNk8Z6f9KjXSkO0jY3Fi2P1qCn3Giq9qWyz1S7S4WL9oCqqBnHfuKgXSsYGdFOwYyccU4PbyLH94IHOAOa7TeXNbNEpcEvnd8Y6YpZ9o9PyT2yutEL5wM+rmreOHyoyy+nPXmo1okdsDkk85zipIukKnGDn4o3Tb4BjlJclEy+o596aRzW00rwzod14ZuNR1PxFHZ3YaTyrUR7s7RxkdfV2xWNZHU+pcH85q6pMy1LTG0Uo5pMUyFCiiim4OFNJTqbTihRRRXHBRRRXHCYpKU0ZoHCpw6j/ADD/AFrUrcxyXCI+0kA8+2Kyy4yM9M81KjvHimZ48YPHNRy4/LopjvxZezOpfbgAdqkxeVH6yegyazkuoM642gY7io7XLtwWNQeCn9S3x0i/vtUt9zKqA4HAI61RXNwbmUMRhR2Hao5oqsYpnoleV32dlPq4PHapUUmDt71DjqZbopIJ4NdaQIbO7gNBJn+E1UB2AGGIGOgq/wDIH08mOfSaz4HA/FDE09jZdpo6QhpZ4kGSWcAAk+9XUulzL9yc9zmqix/99bcgftk5Pb1CttLeWIZiky7skBW6kjrUvUXUUvFFMEzSfkZOaylUZ2ED8Vw+nbODx+a0N1qKkbFQKPf3qnu5y+4bR+lPjun2DJjhdMgY+RRSCitBnFptLmkqgAooorjgooorjgpKWigzhD1ozR3oxQCJRRRXAFFLSCgH3pTh6ZzwKlwRliMFj8CoiyFOgpwupx9srAewxS1LY0vRcCOWNGLDkqQBmqIjAwRgjjFOaWRvukY/k0yhEORrvyF7ZBx+KBjcCffrSUdRT9iJtE9rlSPVk+4FchLGFIOT7VHHFFcoQdsfvB5waKZk0U2gbP/Z"/>
          <p:cNvSpPr>
            <a:spLocks noChangeAspect="1" noChangeArrowheads="1"/>
          </p:cNvSpPr>
          <p:nvPr/>
        </p:nvSpPr>
        <p:spPr bwMode="auto">
          <a:xfrm>
            <a:off x="63500" y="-571500"/>
            <a:ext cx="1524000" cy="1200150"/>
          </a:xfrm>
          <a:prstGeom prst="rect">
            <a:avLst/>
          </a:prstGeom>
          <a:noFill/>
          <a:ln w="9525">
            <a:noFill/>
            <a:miter lim="800000"/>
            <a:headEnd/>
            <a:tailEnd/>
          </a:ln>
        </p:spPr>
        <p:txBody>
          <a:bodyPr/>
          <a:lstStyle/>
          <a:p>
            <a:endParaRPr lang="en-US"/>
          </a:p>
        </p:txBody>
      </p:sp>
      <p:pic>
        <p:nvPicPr>
          <p:cNvPr id="20487" name="Picture 7" descr="images.jpg"/>
          <p:cNvPicPr>
            <a:picLocks noChangeAspect="1"/>
          </p:cNvPicPr>
          <p:nvPr/>
        </p:nvPicPr>
        <p:blipFill>
          <a:blip r:embed="rId4"/>
          <a:srcRect/>
          <a:stretch>
            <a:fillRect/>
          </a:stretch>
        </p:blipFill>
        <p:spPr bwMode="auto">
          <a:xfrm>
            <a:off x="1981200" y="4343400"/>
            <a:ext cx="5334000" cy="220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err="1" smtClean="0"/>
              <a:t>Lorado</a:t>
            </a:r>
            <a:r>
              <a:rPr lang="en-US" sz="7200" dirty="0" smtClean="0"/>
              <a:t> Taft</a:t>
            </a:r>
            <a:endParaRPr lang="en-US" sz="7200"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a:solidFill>
            <a:schemeClr val="bg1">
              <a:alpha val="29000"/>
            </a:schemeClr>
          </a:solidFill>
        </p:spPr>
        <p:txBody>
          <a:bodyPr>
            <a:noAutofit/>
          </a:bodyPr>
          <a:lstStyle/>
          <a:p>
            <a:r>
              <a:rPr lang="en-US" sz="3600" dirty="0" smtClean="0">
                <a:latin typeface="Times New Roman" pitchFamily="18" charset="0"/>
                <a:cs typeface="Times New Roman" pitchFamily="18" charset="0"/>
              </a:rPr>
              <a:t>Lorado Taft was born on April 29,1860</a:t>
            </a:r>
          </a:p>
          <a:p>
            <a:r>
              <a:rPr lang="en-US" sz="3600" dirty="0" smtClean="0">
                <a:latin typeface="Times New Roman" pitchFamily="18" charset="0"/>
                <a:cs typeface="Times New Roman" pitchFamily="18" charset="0"/>
              </a:rPr>
              <a:t>Lorado Taft's parents were Don Carlos Taft and Mary Lucy Foster </a:t>
            </a:r>
          </a:p>
          <a:p>
            <a:r>
              <a:rPr lang="en-US" sz="3600" dirty="0" smtClean="0">
                <a:latin typeface="Times New Roman" pitchFamily="18" charset="0"/>
                <a:cs typeface="Times New Roman" pitchFamily="18" charset="0"/>
              </a:rPr>
              <a:t>Don Carlos Taft And Miss Anna Summers were pioneer teachers </a:t>
            </a:r>
          </a:p>
          <a:p>
            <a:r>
              <a:rPr lang="en-US" sz="3600" dirty="0" err="1" smtClean="0">
                <a:latin typeface="Times New Roman" pitchFamily="18" charset="0"/>
                <a:cs typeface="Times New Roman" pitchFamily="18" charset="0"/>
              </a:rPr>
              <a:t>Ada</a:t>
            </a:r>
            <a:r>
              <a:rPr lang="en-US" sz="3600" dirty="0" smtClean="0">
                <a:latin typeface="Times New Roman" pitchFamily="18" charset="0"/>
                <a:cs typeface="Times New Roman" pitchFamily="18" charset="0"/>
              </a:rPr>
              <a:t> Bartlett and Lorado Taft were married in Feb 1895</a:t>
            </a:r>
          </a:p>
          <a:p>
            <a:r>
              <a:rPr lang="en-US" sz="3600" dirty="0" smtClean="0">
                <a:latin typeface="Times New Roman" pitchFamily="18" charset="0"/>
                <a:cs typeface="Times New Roman" pitchFamily="18" charset="0"/>
              </a:rPr>
              <a:t>His brother </a:t>
            </a:r>
            <a:r>
              <a:rPr lang="en-US" sz="3600" dirty="0" err="1" smtClean="0">
                <a:latin typeface="Times New Roman" pitchFamily="18" charset="0"/>
                <a:cs typeface="Times New Roman" pitchFamily="18" charset="0"/>
              </a:rPr>
              <a:t>Florizel</a:t>
            </a:r>
            <a:r>
              <a:rPr lang="en-US" sz="3600" dirty="0" smtClean="0">
                <a:latin typeface="Times New Roman" pitchFamily="18" charset="0"/>
                <a:cs typeface="Times New Roman" pitchFamily="18" charset="0"/>
              </a:rPr>
              <a:t> was born in Elmwood in 1862</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LOC Project\Images\camera 4\P10005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sz="4900" dirty="0" smtClean="0"/>
              <a:t/>
            </a:r>
            <a:br>
              <a:rPr lang="en-US" sz="4900" dirty="0" smtClean="0"/>
            </a:br>
            <a:r>
              <a:rPr lang="en-US" sz="4900" dirty="0" smtClean="0"/>
              <a:t>Dedication to Pioneer Statue</a:t>
            </a:r>
            <a:r>
              <a:rPr lang="en-US" dirty="0" smtClean="0"/>
              <a:t/>
            </a:r>
            <a:br>
              <a:rPr lang="en-US" dirty="0" smtClean="0"/>
            </a:br>
            <a:endParaRPr lang="en-US" dirty="0"/>
          </a:p>
        </p:txBody>
      </p:sp>
      <p:sp>
        <p:nvSpPr>
          <p:cNvPr id="3" name="Content Placeholder 2"/>
          <p:cNvSpPr>
            <a:spLocks noGrp="1"/>
          </p:cNvSpPr>
          <p:nvPr>
            <p:ph idx="1"/>
          </p:nvPr>
        </p:nvSpPr>
        <p:spPr>
          <a:solidFill>
            <a:srgbClr val="C0C0C0">
              <a:alpha val="30196"/>
            </a:srgbClr>
          </a:solidFill>
        </p:spPr>
        <p:txBody>
          <a:bodyPr>
            <a:normAutofit/>
          </a:bodyPr>
          <a:lstStyle/>
          <a:p>
            <a:r>
              <a:rPr lang="en-US" sz="3600" dirty="0" smtClean="0"/>
              <a:t>Lorado Taft built the Pioneer Statue. It took $15,000 to pay for this process. The statue weighed 3,500 lbs. and was 10 ft high. Mr. and Mrs. E.L. Brown donated $5,000 to help. By January 14, 1926 they only needed another $1,200. Kids did errands for dimes to fill their golden ruler which held 12 dimes.</a:t>
            </a:r>
            <a:endParaRPr lang="en-US" sz="36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OC Project\Images\Red Camera\100_018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381000" y="3048000"/>
            <a:ext cx="8229600" cy="3200400"/>
          </a:xfrm>
          <a:solidFill>
            <a:srgbClr val="DDDDDD">
              <a:alpha val="25098"/>
            </a:srgbClr>
          </a:solidFill>
        </p:spPr>
        <p:txBody>
          <a:bodyPr/>
          <a:lstStyle/>
          <a:p>
            <a:r>
              <a:rPr lang="en-US" dirty="0" smtClean="0">
                <a:solidFill>
                  <a:schemeClr val="bg1"/>
                </a:solidFill>
              </a:rPr>
              <a:t>Harry McFall, Leroy Morrison, Ralph Bacher, Earl DeFord</a:t>
            </a:r>
            <a:r>
              <a:rPr lang="en-US" dirty="0">
                <a:solidFill>
                  <a:schemeClr val="bg1"/>
                </a:solidFill>
              </a:rPr>
              <a:t> </a:t>
            </a:r>
            <a:r>
              <a:rPr lang="en-US" dirty="0" smtClean="0">
                <a:solidFill>
                  <a:schemeClr val="bg1"/>
                </a:solidFill>
              </a:rPr>
              <a:t>moved the artwork to the truck and put it on the base. Then Harry McFall Jr. climbed to the top, and put the drape on. At 1:30 the Elmwood Band Concert started. Emily Taft unveiled the statue at 2:20</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Lorado</a:t>
            </a:r>
            <a:r>
              <a:rPr lang="en-US" dirty="0" smtClean="0"/>
              <a:t> Taft</a:t>
            </a:r>
            <a:endParaRPr lang="en-US" dirty="0"/>
          </a:p>
        </p:txBody>
      </p:sp>
      <p:sp>
        <p:nvSpPr>
          <p:cNvPr id="3" name="Content Placeholder 2"/>
          <p:cNvSpPr>
            <a:spLocks noGrp="1"/>
          </p:cNvSpPr>
          <p:nvPr>
            <p:ph idx="1"/>
          </p:nvPr>
        </p:nvSpPr>
        <p:spPr/>
        <p:txBody>
          <a:bodyPr>
            <a:normAutofit/>
          </a:bodyPr>
          <a:lstStyle/>
          <a:p>
            <a:r>
              <a:rPr lang="en-US" sz="3600" dirty="0" smtClean="0"/>
              <a:t>Lorado Taft suffered a stroke 8 days before his death. He died on Friday October 30, 1936 shortly before 9:30 in his sleep. His ashes were scattered in the Elmwood Town Cemetery. </a:t>
            </a:r>
            <a:endParaRPr lang="en-US" sz="3600"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p:cNvSpPr>
          <p:nvPr>
            <p:ph type="body" idx="1"/>
          </p:nvPr>
        </p:nvSpPr>
        <p:spPr>
          <a:xfrm>
            <a:off x="457200" y="990600"/>
            <a:ext cx="8229600" cy="4525963"/>
          </a:xfrm>
        </p:spPr>
        <p:txBody>
          <a:bodyPr/>
          <a:lstStyle/>
          <a:p>
            <a:pPr eaLnBrk="1" hangingPunct="1">
              <a:buFontTx/>
              <a:buNone/>
            </a:pPr>
            <a:r>
              <a:rPr lang="en-US" sz="3600" dirty="0" smtClean="0">
                <a:latin typeface="Calibri" pitchFamily="34" charset="0"/>
              </a:rPr>
              <a:t>In 2001, the Pioneers was placed on the National register of Historic Places by the U.S Department of the Interior. </a:t>
            </a:r>
          </a:p>
          <a:p>
            <a:pPr eaLnBrk="1" hangingPunct="1">
              <a:buFontTx/>
              <a:buNone/>
            </a:pPr>
            <a:endParaRPr lang="en-US" dirty="0" smtClean="0"/>
          </a:p>
          <a:p>
            <a:pPr eaLnBrk="1" hangingPunct="1">
              <a:buFontTx/>
              <a:buNone/>
            </a:pPr>
            <a:r>
              <a:rPr lang="en-US" sz="1400" dirty="0" smtClean="0"/>
              <a:t>							2004 pg. 107</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ft.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1000861.JPG"/>
          <p:cNvPicPr>
            <a:picLocks noChangeAspect="1"/>
          </p:cNvPicPr>
          <p:nvPr/>
        </p:nvPicPr>
        <p:blipFill>
          <a:blip r:embed="rId2" cstate="print"/>
          <a:stretch>
            <a:fillRect/>
          </a:stretch>
        </p:blipFill>
        <p:spPr>
          <a:xfrm>
            <a:off x="457200" y="228600"/>
            <a:ext cx="8229600" cy="617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8800" dirty="0" smtClean="0"/>
              <a:t>School</a:t>
            </a:r>
            <a:endParaRPr lang="en-US" sz="8800"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latin typeface="Calibri" pitchFamily="34" charset="0"/>
              </a:rPr>
              <a:t>First Schoolhouse</a:t>
            </a:r>
            <a:endParaRPr lang="en-US" sz="4800" dirty="0">
              <a:latin typeface="Calibri" pitchFamily="34" charset="0"/>
            </a:endParaRPr>
          </a:p>
        </p:txBody>
      </p:sp>
      <p:sp>
        <p:nvSpPr>
          <p:cNvPr id="3" name="Content Placeholder 2"/>
          <p:cNvSpPr>
            <a:spLocks noGrp="1"/>
          </p:cNvSpPr>
          <p:nvPr>
            <p:ph idx="1"/>
          </p:nvPr>
        </p:nvSpPr>
        <p:spPr/>
        <p:txBody>
          <a:bodyPr/>
          <a:lstStyle/>
          <a:p>
            <a:r>
              <a:rPr lang="en-US" sz="3600" dirty="0" smtClean="0">
                <a:latin typeface="Calibri" pitchFamily="34" charset="0"/>
              </a:rPr>
              <a:t>It is believed the first schoolhouse was built in 1834.</a:t>
            </a:r>
          </a:p>
          <a:p>
            <a:r>
              <a:rPr lang="en-US" sz="3600" dirty="0" smtClean="0">
                <a:latin typeface="Calibri" pitchFamily="34" charset="0"/>
              </a:rPr>
              <a:t>It was started by Justice Gibbs. </a:t>
            </a:r>
          </a:p>
          <a:p>
            <a:r>
              <a:rPr lang="en-US" sz="3600" dirty="0" smtClean="0">
                <a:latin typeface="Calibri" pitchFamily="34" charset="0"/>
              </a:rPr>
              <a:t>Daniel </a:t>
            </a:r>
            <a:r>
              <a:rPr lang="en-US" sz="3600" dirty="0" err="1" smtClean="0">
                <a:latin typeface="Calibri" pitchFamily="34" charset="0"/>
              </a:rPr>
              <a:t>Fash</a:t>
            </a:r>
            <a:r>
              <a:rPr lang="en-US" sz="3600" dirty="0" smtClean="0">
                <a:latin typeface="Calibri" pitchFamily="34" charset="0"/>
              </a:rPr>
              <a:t> was one of the teachers at the school.</a:t>
            </a:r>
          </a:p>
          <a:p>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Elmwood Academy  </a:t>
            </a:r>
            <a:endParaRPr lang="en-US" dirty="0"/>
          </a:p>
        </p:txBody>
      </p:sp>
      <p:sp>
        <p:nvSpPr>
          <p:cNvPr id="3" name="Content Placeholder 2"/>
          <p:cNvSpPr>
            <a:spLocks noGrp="1"/>
          </p:cNvSpPr>
          <p:nvPr>
            <p:ph idx="1"/>
          </p:nvPr>
        </p:nvSpPr>
        <p:spPr/>
        <p:txBody>
          <a:bodyPr>
            <a:normAutofit/>
          </a:bodyPr>
          <a:lstStyle/>
          <a:p>
            <a:r>
              <a:rPr lang="en-US" sz="3600" dirty="0" smtClean="0"/>
              <a:t>The Elmwood Academy was opened in 1854. </a:t>
            </a:r>
          </a:p>
          <a:p>
            <a:r>
              <a:rPr lang="en-US" sz="3600" dirty="0" smtClean="0"/>
              <a:t>The first tax supported public school was built in 1866.</a:t>
            </a:r>
          </a:p>
          <a:p>
            <a:pPr>
              <a:buNone/>
            </a:pPr>
            <a:endParaRPr lang="en-US" sz="3600" dirty="0" smtClean="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P1000912.JPG"/>
          <p:cNvPicPr>
            <a:picLocks noChangeAspect="1"/>
          </p:cNvPicPr>
          <p:nvPr/>
        </p:nvPicPr>
        <p:blipFill>
          <a:blip r:embed="rId2" cstate="print"/>
          <a:stretch>
            <a:fillRect/>
          </a:stretch>
        </p:blipFill>
        <p:spPr bwMode="auto">
          <a:xfrm rot="16200000">
            <a:off x="1519669" y="1375933"/>
            <a:ext cx="6333263" cy="403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Graduating Class</a:t>
            </a:r>
            <a:endParaRPr lang="en-US" dirty="0"/>
          </a:p>
        </p:txBody>
      </p:sp>
      <p:sp>
        <p:nvSpPr>
          <p:cNvPr id="3" name="Content Placeholder 2"/>
          <p:cNvSpPr>
            <a:spLocks noGrp="1"/>
          </p:cNvSpPr>
          <p:nvPr>
            <p:ph idx="1"/>
          </p:nvPr>
        </p:nvSpPr>
        <p:spPr>
          <a:xfrm>
            <a:off x="457200" y="1447800"/>
            <a:ext cx="8229600" cy="4297363"/>
          </a:xfrm>
        </p:spPr>
        <p:txBody>
          <a:bodyPr>
            <a:noAutofit/>
          </a:bodyPr>
          <a:lstStyle/>
          <a:p>
            <a:r>
              <a:rPr lang="en-US" dirty="0" smtClean="0"/>
              <a:t>Elmwood school system was formed in the early 1860s.</a:t>
            </a:r>
          </a:p>
          <a:p>
            <a:r>
              <a:rPr lang="en-US" dirty="0" smtClean="0"/>
              <a:t>There were 2 high school teachers and Ms. Welles was the assistant principal.</a:t>
            </a:r>
          </a:p>
          <a:p>
            <a:r>
              <a:rPr lang="en-US" dirty="0" smtClean="0"/>
              <a:t>September 1870, the school was so full that they added onto it.</a:t>
            </a:r>
          </a:p>
          <a:p>
            <a:r>
              <a:rPr lang="en-US" dirty="0" smtClean="0"/>
              <a:t>June 6</a:t>
            </a:r>
            <a:r>
              <a:rPr lang="en-US" baseline="30000" dirty="0" smtClean="0"/>
              <a:t>th</a:t>
            </a:r>
            <a:r>
              <a:rPr lang="en-US" dirty="0" smtClean="0"/>
              <a:t> ,1872 the first class graduated from Elmwood.</a:t>
            </a:r>
          </a:p>
          <a:p>
            <a:r>
              <a:rPr lang="en-US" dirty="0" smtClean="0"/>
              <a:t>The first graduating class had 11 people in it.</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57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57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School Fire </a:t>
            </a:r>
            <a:r>
              <a:rPr lang="en-US" dirty="0" smtClean="0"/>
              <a:t/>
            </a:r>
            <a:br>
              <a:rPr lang="en-US" dirty="0" smtClean="0"/>
            </a:br>
            <a:endParaRPr lang="en-US" dirty="0"/>
          </a:p>
        </p:txBody>
      </p:sp>
      <p:sp>
        <p:nvSpPr>
          <p:cNvPr id="3" name="Content Placeholder 2"/>
          <p:cNvSpPr>
            <a:spLocks noGrp="1"/>
          </p:cNvSpPr>
          <p:nvPr>
            <p:ph idx="1"/>
          </p:nvPr>
        </p:nvSpPr>
        <p:spPr>
          <a:xfrm>
            <a:off x="457200" y="990600"/>
            <a:ext cx="8229600" cy="4525963"/>
          </a:xfrm>
        </p:spPr>
        <p:txBody>
          <a:bodyPr>
            <a:noAutofit/>
          </a:bodyPr>
          <a:lstStyle/>
          <a:p>
            <a:r>
              <a:rPr lang="en-US" dirty="0" smtClean="0"/>
              <a:t>In 1895 the school in Elmwood was destroyed by a fire.</a:t>
            </a:r>
          </a:p>
          <a:p>
            <a:r>
              <a:rPr lang="en-US" dirty="0" smtClean="0"/>
              <a:t>There were two fires; the first one was caused by a bird’s nest in the bell tower caught fire and then caught the school on fire. Luckily they caught it in time to put it out.</a:t>
            </a:r>
          </a:p>
          <a:p>
            <a:r>
              <a:rPr lang="en-US" dirty="0" smtClean="0"/>
              <a:t>The second fire was caused by a furnace’s coal’s sparks got on the roof and they did not have the right equipment to put it out, so it burned down. They ended up getting teachers, students, books, and desks out.</a:t>
            </a:r>
            <a:r>
              <a:rPr lang="en-US" dirty="0"/>
              <a:t> </a:t>
            </a:r>
            <a:endParaRPr lang="en-US" dirty="0" smtClean="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School</a:t>
            </a:r>
            <a:endParaRPr lang="en-US" dirty="0"/>
          </a:p>
        </p:txBody>
      </p:sp>
      <p:sp>
        <p:nvSpPr>
          <p:cNvPr id="3" name="Content Placeholder 2"/>
          <p:cNvSpPr>
            <a:spLocks noGrp="1"/>
          </p:cNvSpPr>
          <p:nvPr>
            <p:ph idx="1"/>
          </p:nvPr>
        </p:nvSpPr>
        <p:spPr/>
        <p:txBody>
          <a:bodyPr>
            <a:noAutofit/>
          </a:bodyPr>
          <a:lstStyle/>
          <a:p>
            <a:r>
              <a:rPr lang="en-US" dirty="0" smtClean="0"/>
              <a:t>A new school was built in 1896 after the fire burned the old one down.</a:t>
            </a:r>
          </a:p>
          <a:p>
            <a:r>
              <a:rPr lang="en-US" dirty="0" smtClean="0"/>
              <a:t>It did NOT have indoor plumbing and one of the duties of a janitor was to make sure the outhouse was kept clean.</a:t>
            </a:r>
          </a:p>
          <a:p>
            <a:r>
              <a:rPr lang="en-US" dirty="0" smtClean="0"/>
              <a:t>The drinking water was obtained from a well in the northwest corner of the building.</a:t>
            </a:r>
          </a:p>
          <a:p>
            <a:r>
              <a:rPr lang="en-US" dirty="0" smtClean="0"/>
              <a:t>Basketball and football were the first sports in the new school.</a:t>
            </a:r>
          </a:p>
          <a:p>
            <a:r>
              <a:rPr lang="en-US" dirty="0" smtClean="0"/>
              <a:t>The school cost about 28,000 dollars.</a:t>
            </a:r>
            <a:endParaRPr lang="en-US"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Course of Study</a:t>
            </a:r>
            <a:br>
              <a:rPr lang="en-US" dirty="0" smtClean="0"/>
            </a:br>
            <a:r>
              <a:rPr lang="en-US" dirty="0" smtClean="0"/>
              <a:t>1902-1903</a:t>
            </a:r>
            <a:endParaRPr lang="en-US" dirty="0"/>
          </a:p>
        </p:txBody>
      </p:sp>
      <p:sp>
        <p:nvSpPr>
          <p:cNvPr id="3" name="Content Placeholder 2"/>
          <p:cNvSpPr>
            <a:spLocks noGrp="1"/>
          </p:cNvSpPr>
          <p:nvPr>
            <p:ph idx="1"/>
          </p:nvPr>
        </p:nvSpPr>
        <p:spPr/>
        <p:txBody>
          <a:bodyPr>
            <a:noAutofit/>
          </a:bodyPr>
          <a:lstStyle/>
          <a:p>
            <a:r>
              <a:rPr lang="en-US" sz="3600" dirty="0" smtClean="0"/>
              <a:t>Elementary courses- Reading, spelling, arithmetic, geography, history, writing, physiology, music, drawing</a:t>
            </a:r>
          </a:p>
          <a:p>
            <a:r>
              <a:rPr lang="en-US" sz="3600" dirty="0" smtClean="0"/>
              <a:t>High school courses-Algebra, Latin, history, physiology, physical geography, English composition, literature, rhetoric, zoology, botany, physics, chemistry, plane geometry, solid geometry, English grammar, arithmetic, music</a:t>
            </a:r>
            <a:endParaRPr lang="en-US" sz="3600"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Ulmus</a:t>
            </a:r>
            <a:endParaRPr lang="en-US" dirty="0"/>
          </a:p>
        </p:txBody>
      </p:sp>
      <p:sp>
        <p:nvSpPr>
          <p:cNvPr id="3" name="Content Placeholder 2"/>
          <p:cNvSpPr>
            <a:spLocks noGrp="1"/>
          </p:cNvSpPr>
          <p:nvPr>
            <p:ph idx="1"/>
          </p:nvPr>
        </p:nvSpPr>
        <p:spPr/>
        <p:txBody>
          <a:bodyPr>
            <a:normAutofit/>
          </a:bodyPr>
          <a:lstStyle/>
          <a:p>
            <a:r>
              <a:rPr lang="en-US" sz="3600" dirty="0" smtClean="0"/>
              <a:t>The first Ulmus-1913- was named because of the trees in Elmwood. The Ulmus is Latin for “The Elm”. </a:t>
            </a:r>
          </a:p>
          <a:p>
            <a:r>
              <a:rPr lang="en-US" sz="3600" dirty="0" smtClean="0"/>
              <a:t>It states in the book that the school mascot was called the Trojan because the word Trojan came from the Romans.</a:t>
            </a:r>
          </a:p>
          <a:p>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4419600" cy="1143000"/>
          </a:xfrm>
          <a:solidFill>
            <a:srgbClr val="DDDDDD">
              <a:alpha val="70980"/>
            </a:srgbClr>
          </a:solidFill>
        </p:spPr>
        <p:txBody>
          <a:bodyPr/>
          <a:lstStyle/>
          <a:p>
            <a:r>
              <a:rPr lang="en-US" dirty="0" smtClean="0"/>
              <a:t>Grade School Gym</a:t>
            </a:r>
            <a:endParaRPr lang="en-US" dirty="0"/>
          </a:p>
        </p:txBody>
      </p:sp>
      <p:sp>
        <p:nvSpPr>
          <p:cNvPr id="3" name="Content Placeholder 2"/>
          <p:cNvSpPr>
            <a:spLocks noGrp="1"/>
          </p:cNvSpPr>
          <p:nvPr>
            <p:ph idx="1"/>
          </p:nvPr>
        </p:nvSpPr>
        <p:spPr>
          <a:xfrm>
            <a:off x="457200" y="1600200"/>
            <a:ext cx="8229600" cy="4876799"/>
          </a:xfrm>
          <a:solidFill>
            <a:srgbClr val="DDDDDD">
              <a:alpha val="70980"/>
            </a:srgbClr>
          </a:solidFill>
        </p:spPr>
        <p:txBody>
          <a:bodyPr>
            <a:noAutofit/>
          </a:bodyPr>
          <a:lstStyle/>
          <a:p>
            <a:r>
              <a:rPr lang="en-US" sz="3600" dirty="0" smtClean="0"/>
              <a:t>In 1928, tax payers approved the construction of a gym to be located across from the school on the southeast corner of West Hawthorne and South Althea Street. It had a regulation basketball court, a stage, dressing rooms, board rooms, kitchen and the cost of 32 thousand dollars. It was one of the only regulation gyms.</a:t>
            </a:r>
            <a:endParaRPr lang="en-US" sz="3600"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School Gym continued</a:t>
            </a:r>
            <a:endParaRPr lang="en-US" dirty="0"/>
          </a:p>
        </p:txBody>
      </p:sp>
      <p:sp>
        <p:nvSpPr>
          <p:cNvPr id="3" name="Content Placeholder 2"/>
          <p:cNvSpPr>
            <a:spLocks noGrp="1"/>
          </p:cNvSpPr>
          <p:nvPr>
            <p:ph idx="1"/>
          </p:nvPr>
        </p:nvSpPr>
        <p:spPr/>
        <p:txBody>
          <a:bodyPr>
            <a:normAutofit/>
          </a:bodyPr>
          <a:lstStyle/>
          <a:p>
            <a:r>
              <a:rPr lang="en-US" sz="3600" dirty="0" smtClean="0"/>
              <a:t> In 1929, after the gym was built, Elmwood was asked to host the sectional basketball tournament. The snow was so bad the teams had to stay in the gym for the night.</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r>
              <a:rPr lang="en-US" dirty="0" smtClean="0"/>
              <a:t>Closing of Country Schools</a:t>
            </a:r>
            <a:endParaRPr lang="en-US" sz="3600" dirty="0"/>
          </a:p>
        </p:txBody>
      </p:sp>
      <p:sp>
        <p:nvSpPr>
          <p:cNvPr id="3" name="Content Placeholder 2"/>
          <p:cNvSpPr>
            <a:spLocks noGrp="1"/>
          </p:cNvSpPr>
          <p:nvPr>
            <p:ph idx="1"/>
          </p:nvPr>
        </p:nvSpPr>
        <p:spPr>
          <a:xfrm>
            <a:off x="457200" y="1600200"/>
            <a:ext cx="8229600" cy="3992563"/>
          </a:xfrm>
        </p:spPr>
        <p:txBody>
          <a:bodyPr>
            <a:normAutofit/>
          </a:bodyPr>
          <a:lstStyle/>
          <a:p>
            <a:r>
              <a:rPr lang="en-US" sz="3600" dirty="0" smtClean="0"/>
              <a:t>In the early 1950s, the country schools were closed because they were not able to provide services for the number of students enrolled.</a:t>
            </a:r>
            <a:endParaRPr lang="en-US" sz="3600"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High School</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sz="3600" dirty="0" smtClean="0"/>
              <a:t>The new high school was built in 1953 because of the need for space coinciding with the closing of country schools.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1"/>
            <a:ext cx="8229600" cy="5562600"/>
          </a:xfrm>
          <a:noFill/>
        </p:spPr>
        <p:txBody>
          <a:bodyPr>
            <a:normAutofit/>
          </a:bodyPr>
          <a:lstStyle/>
          <a:p>
            <a:pPr>
              <a:buNone/>
            </a:pPr>
            <a:r>
              <a:rPr lang="en-US" sz="3900" dirty="0" smtClean="0"/>
              <a:t>1969-1970- Unit School District 322 is formed</a:t>
            </a:r>
          </a:p>
          <a:p>
            <a:endParaRPr lang="en-US" sz="3900" dirty="0" smtClean="0"/>
          </a:p>
          <a:p>
            <a:endParaRPr lang="en-US" sz="3900" dirty="0" smtClean="0"/>
          </a:p>
          <a:p>
            <a:endParaRPr lang="en-US" sz="3900" dirty="0" smtClean="0"/>
          </a:p>
          <a:p>
            <a:endParaRPr lang="en-US" dirty="0" smtClean="0"/>
          </a:p>
          <a:p>
            <a:endParaRPr lang="en-US" dirty="0" smtClean="0"/>
          </a:p>
          <a:p>
            <a:endParaRPr lang="en-US" dirty="0"/>
          </a:p>
        </p:txBody>
      </p:sp>
      <p:pic>
        <p:nvPicPr>
          <p:cNvPr id="6146" name="Picture 2" descr="P:\LOC Project\Images\Red Camera\1966-1970.JPG"/>
          <p:cNvPicPr>
            <a:picLocks noChangeAspect="1" noChangeArrowheads="1"/>
          </p:cNvPicPr>
          <p:nvPr/>
        </p:nvPicPr>
        <p:blipFill>
          <a:blip r:embed="rId2" cstate="print"/>
          <a:srcRect/>
          <a:stretch>
            <a:fillRect/>
          </a:stretch>
        </p:blipFill>
        <p:spPr bwMode="auto">
          <a:xfrm>
            <a:off x="609600" y="2286000"/>
            <a:ext cx="7701776" cy="3200400"/>
          </a:xfrm>
          <a:prstGeom prst="rect">
            <a:avLst/>
          </a:prstGeom>
          <a:noFill/>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630362"/>
          </a:xfrm>
        </p:spPr>
        <p:txBody>
          <a:bodyPr>
            <a:normAutofit fontScale="90000"/>
          </a:bodyPr>
          <a:lstStyle/>
          <a:p>
            <a:r>
              <a:rPr lang="en-US" dirty="0" smtClean="0"/>
              <a:t>In the mid 1970’s, the Junior High unit and auditorium was built.</a:t>
            </a:r>
            <a:br>
              <a:rPr lang="en-US" dirty="0" smtClean="0"/>
            </a:br>
            <a:endParaRPr lang="en-US" dirty="0"/>
          </a:p>
        </p:txBody>
      </p:sp>
      <p:pic>
        <p:nvPicPr>
          <p:cNvPr id="4" name="Content Placeholder 3" descr="P1000589.JPG"/>
          <p:cNvPicPr>
            <a:picLocks noGrp="1" noChangeAspect="1"/>
          </p:cNvPicPr>
          <p:nvPr>
            <p:ph sz="half" idx="1"/>
          </p:nvPr>
        </p:nvPicPr>
        <p:blipFill>
          <a:blip r:embed="rId2" cstate="print"/>
          <a:stretch>
            <a:fillRect/>
          </a:stretch>
        </p:blipFill>
        <p:spPr>
          <a:xfrm>
            <a:off x="304800" y="2133600"/>
            <a:ext cx="4368800" cy="3276600"/>
          </a:xfrm>
        </p:spPr>
      </p:pic>
      <p:sp>
        <p:nvSpPr>
          <p:cNvPr id="7" name="Content Placeholder 6"/>
          <p:cNvSpPr>
            <a:spLocks noGrp="1"/>
          </p:cNvSpPr>
          <p:nvPr>
            <p:ph sz="half" idx="2"/>
          </p:nvPr>
        </p:nvSpPr>
        <p:spPr/>
        <p:txBody>
          <a:bodyPr/>
          <a:lstStyle/>
          <a:p>
            <a:endParaRPr lang="en-US"/>
          </a:p>
        </p:txBody>
      </p:sp>
      <p:pic>
        <p:nvPicPr>
          <p:cNvPr id="5" name="Picture 4" descr="P1000593.JPG"/>
          <p:cNvPicPr>
            <a:picLocks noChangeAspect="1"/>
          </p:cNvPicPr>
          <p:nvPr/>
        </p:nvPicPr>
        <p:blipFill>
          <a:blip r:embed="rId3" cstate="print"/>
          <a:stretch>
            <a:fillRect/>
          </a:stretch>
        </p:blipFill>
        <p:spPr>
          <a:xfrm>
            <a:off x="4648200" y="1447800"/>
            <a:ext cx="3962400" cy="4724400"/>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latin typeface="Calibri" pitchFamily="34" charset="0"/>
              </a:rPr>
              <a:t>A new grade school</a:t>
            </a:r>
            <a:br>
              <a:rPr lang="en-US" dirty="0" smtClean="0">
                <a:latin typeface="Calibri" pitchFamily="34" charset="0"/>
              </a:rPr>
            </a:br>
            <a:r>
              <a:rPr lang="en-US" sz="1400" dirty="0" smtClean="0"/>
              <a:t>Info from Mrs. Carlson</a:t>
            </a:r>
            <a:endParaRPr lang="en-US" sz="2400" dirty="0" smtClean="0"/>
          </a:p>
        </p:txBody>
      </p:sp>
      <p:sp>
        <p:nvSpPr>
          <p:cNvPr id="6147" name="Rectangle 3"/>
          <p:cNvSpPr>
            <a:spLocks noGrp="1" noChangeArrowheads="1"/>
          </p:cNvSpPr>
          <p:nvPr>
            <p:ph type="body" idx="1"/>
          </p:nvPr>
        </p:nvSpPr>
        <p:spPr/>
        <p:txBody>
          <a:bodyPr/>
          <a:lstStyle/>
          <a:p>
            <a:pPr eaLnBrk="1" hangingPunct="1"/>
            <a:r>
              <a:rPr lang="en-US" sz="3600" dirty="0" smtClean="0">
                <a:latin typeface="Calibri" pitchFamily="34" charset="0"/>
              </a:rPr>
              <a:t>The Elementary School was completed in 1993.</a:t>
            </a:r>
          </a:p>
          <a:p>
            <a:pPr eaLnBrk="1" hangingPunct="1"/>
            <a:r>
              <a:rPr lang="en-US" sz="3600" dirty="0" smtClean="0">
                <a:latin typeface="Calibri" pitchFamily="34" charset="0"/>
              </a:rPr>
              <a:t>The building was built using life, health, and safety bonds.</a:t>
            </a:r>
          </a:p>
          <a:p>
            <a:pPr eaLnBrk="1" hangingPunct="1">
              <a:buFontTx/>
              <a:buNone/>
            </a:pPr>
            <a:endParaRPr lang="en-US" sz="4400" dirty="0" smtClean="0"/>
          </a:p>
        </p:txBody>
      </p:sp>
      <p:pic>
        <p:nvPicPr>
          <p:cNvPr id="6148" name="Picture 5" descr="http://www.elmwoodil.com/images/elmwood-ban-34.jpg"/>
          <p:cNvPicPr>
            <a:picLocks noChangeAspect="1" noChangeArrowheads="1"/>
          </p:cNvPicPr>
          <p:nvPr/>
        </p:nvPicPr>
        <p:blipFill>
          <a:blip r:embed="rId2"/>
          <a:srcRect/>
          <a:stretch>
            <a:fillRect/>
          </a:stretch>
        </p:blipFill>
        <p:spPr bwMode="auto">
          <a:xfrm>
            <a:off x="381000" y="3962400"/>
            <a:ext cx="8382000" cy="2578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First Settlers of Elmwood</a:t>
            </a:r>
            <a:endParaRPr lang="en-US" sz="4800" dirty="0"/>
          </a:p>
        </p:txBody>
      </p:sp>
      <p:sp>
        <p:nvSpPr>
          <p:cNvPr id="3" name="Content Placeholder 2"/>
          <p:cNvSpPr>
            <a:spLocks noGrp="1"/>
          </p:cNvSpPr>
          <p:nvPr>
            <p:ph idx="1"/>
          </p:nvPr>
        </p:nvSpPr>
        <p:spPr/>
        <p:txBody>
          <a:bodyPr>
            <a:normAutofit lnSpcReduction="10000"/>
          </a:bodyPr>
          <a:lstStyle/>
          <a:p>
            <a:r>
              <a:rPr lang="en-US" sz="3600" dirty="0" smtClean="0"/>
              <a:t>Several early settlers of Elmwood were abolitionist.</a:t>
            </a:r>
          </a:p>
          <a:p>
            <a:r>
              <a:rPr lang="en-US" sz="3600" dirty="0" smtClean="0"/>
              <a:t>The 1</a:t>
            </a:r>
            <a:r>
              <a:rPr lang="en-US" sz="3600" baseline="30000" dirty="0" smtClean="0"/>
              <a:t>st</a:t>
            </a:r>
            <a:r>
              <a:rPr lang="en-US" sz="3600" dirty="0" smtClean="0"/>
              <a:t> settlers in Elmwood were John and Lucy </a:t>
            </a:r>
            <a:r>
              <a:rPr lang="en-US" sz="3600" dirty="0" err="1" smtClean="0"/>
              <a:t>Ewalt</a:t>
            </a:r>
            <a:r>
              <a:rPr lang="en-US" sz="3600" dirty="0" smtClean="0"/>
              <a:t> and their four sons.</a:t>
            </a:r>
          </a:p>
          <a:p>
            <a:r>
              <a:rPr lang="en-US" sz="3600" dirty="0" smtClean="0"/>
              <a:t>They arrived May 1, 1831, from Edgar County, Illinois. </a:t>
            </a:r>
          </a:p>
          <a:p>
            <a:r>
              <a:rPr lang="en-US" sz="3600" dirty="0" smtClean="0"/>
              <a:t>Some later settlers were from Ohio, Pennsylvania, and New England. </a:t>
            </a:r>
          </a:p>
          <a:p>
            <a:endParaRPr lang="en-US" dirty="0" smtClean="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Wars</a:t>
            </a:r>
            <a:endParaRPr lang="en-US" sz="72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1.gstatic.com/images?q=tbn:ANd9GcRWcYX5ECqLj3YEqwdDcYYAl32ca8V7B-DkIn-qK24ilVPsLjAEVw"/>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828800" y="609600"/>
            <a:ext cx="4800600" cy="960438"/>
          </a:xfrm>
          <a:solidFill>
            <a:srgbClr val="DDDDDD">
              <a:alpha val="45098"/>
            </a:srgbClr>
          </a:solidFill>
        </p:spPr>
        <p:txBody>
          <a:bodyPr>
            <a:normAutofit/>
          </a:bodyPr>
          <a:lstStyle/>
          <a:p>
            <a:r>
              <a:rPr lang="en-US" dirty="0" smtClean="0">
                <a:ln w="18415" cmpd="sng">
                  <a:solidFill>
                    <a:srgbClr val="FFFFFF"/>
                  </a:solidFill>
                  <a:prstDash val="solid"/>
                </a:ln>
                <a:effectLst>
                  <a:outerShdw blurRad="63500" dir="3600000" algn="tl" rotWithShape="0">
                    <a:srgbClr val="000000">
                      <a:alpha val="70000"/>
                    </a:srgbClr>
                  </a:outerShdw>
                </a:effectLst>
              </a:rPr>
              <a:t>World War I</a:t>
            </a:r>
            <a:endParaRPr lang="en-US" dirty="0"/>
          </a:p>
        </p:txBody>
      </p:sp>
      <p:sp>
        <p:nvSpPr>
          <p:cNvPr id="3" name="Content Placeholder 2"/>
          <p:cNvSpPr>
            <a:spLocks noGrp="1"/>
          </p:cNvSpPr>
          <p:nvPr>
            <p:ph idx="1"/>
          </p:nvPr>
        </p:nvSpPr>
        <p:spPr>
          <a:xfrm>
            <a:off x="685800" y="3124200"/>
            <a:ext cx="7315200" cy="3352799"/>
          </a:xfrm>
          <a:solidFill>
            <a:srgbClr val="DDDDDD">
              <a:alpha val="70980"/>
            </a:srgbClr>
          </a:solidFill>
        </p:spPr>
        <p:txBody>
          <a:bodyPr>
            <a:normAutofit lnSpcReduction="10000"/>
          </a:bodyPr>
          <a:lstStyle/>
          <a:p>
            <a:r>
              <a:rPr lang="en-US" sz="3600" dirty="0" smtClean="0"/>
              <a:t>In the winter of 1917 and 1918, WWI was raging. Sadness swept across Elmwood as homes lost loved ones and dear friends.</a:t>
            </a:r>
          </a:p>
          <a:p>
            <a:r>
              <a:rPr lang="en-US" sz="3600" dirty="0" smtClean="0"/>
              <a:t>Elmwood organized its branch of the Red Cross in 1918</a:t>
            </a:r>
            <a:endParaRPr lang="en-US" sz="3600"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Vietnam War Veterans</a:t>
            </a:r>
            <a:endParaRPr lang="en-US" dirty="0"/>
          </a:p>
        </p:txBody>
      </p:sp>
      <p:sp>
        <p:nvSpPr>
          <p:cNvPr id="3" name="Content Placeholder 2"/>
          <p:cNvSpPr>
            <a:spLocks noGrp="1"/>
          </p:cNvSpPr>
          <p:nvPr>
            <p:ph idx="1"/>
          </p:nvPr>
        </p:nvSpPr>
        <p:spPr/>
        <p:txBody>
          <a:bodyPr>
            <a:normAutofit/>
          </a:bodyPr>
          <a:lstStyle/>
          <a:p>
            <a:pPr>
              <a:buNone/>
            </a:pPr>
            <a:r>
              <a:rPr lang="en-US" dirty="0" smtClean="0"/>
              <a:t>-Kinney </a:t>
            </a:r>
            <a:r>
              <a:rPr lang="en-US" dirty="0" err="1" smtClean="0"/>
              <a:t>Miars</a:t>
            </a:r>
            <a:r>
              <a:rPr lang="en-US" dirty="0" smtClean="0"/>
              <a:t> Interview</a:t>
            </a:r>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dirty="0" smtClean="0">
                <a:latin typeface="Calibri" pitchFamily="34" charset="0"/>
              </a:rPr>
              <a:t>Desert Storm</a:t>
            </a:r>
          </a:p>
        </p:txBody>
      </p:sp>
      <p:sp>
        <p:nvSpPr>
          <p:cNvPr id="9219" name="Content Placeholder 2"/>
          <p:cNvSpPr>
            <a:spLocks noGrp="1"/>
          </p:cNvSpPr>
          <p:nvPr>
            <p:ph idx="1"/>
          </p:nvPr>
        </p:nvSpPr>
        <p:spPr/>
        <p:txBody>
          <a:bodyPr/>
          <a:lstStyle/>
          <a:p>
            <a:pPr eaLnBrk="1" hangingPunct="1"/>
            <a:r>
              <a:rPr lang="en-US" dirty="0" smtClean="0"/>
              <a:t>Brian </a:t>
            </a:r>
            <a:r>
              <a:rPr lang="en-US" dirty="0" err="1" smtClean="0"/>
              <a:t>McKechnie</a:t>
            </a:r>
            <a:endParaRPr lang="en-US" dirty="0" smtClean="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Businesses</a:t>
            </a:r>
            <a:endParaRPr lang="en-US" sz="7200"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Early Businesses of Elmwood</a:t>
            </a:r>
            <a:endParaRPr lang="en-US" dirty="0"/>
          </a:p>
        </p:txBody>
      </p:sp>
      <p:sp>
        <p:nvSpPr>
          <p:cNvPr id="4" name="Text Placeholder 3"/>
          <p:cNvSpPr>
            <a:spLocks noGrp="1"/>
          </p:cNvSpPr>
          <p:nvPr>
            <p:ph idx="1"/>
          </p:nvPr>
        </p:nvSpPr>
        <p:spPr/>
        <p:txBody>
          <a:bodyPr>
            <a:noAutofit/>
          </a:bodyPr>
          <a:lstStyle/>
          <a:p>
            <a:r>
              <a:rPr lang="en-US" dirty="0" smtClean="0"/>
              <a:t>Coal was discovered in 1838 on land that belonged to W. J. Phelps.</a:t>
            </a:r>
          </a:p>
          <a:p>
            <a:r>
              <a:rPr lang="en-US" dirty="0" smtClean="0"/>
              <a:t>Jacob Wills started a Blacksmith Shop near the Ewalt home in 1840. </a:t>
            </a:r>
          </a:p>
          <a:p>
            <a:r>
              <a:rPr lang="en-US" dirty="0" smtClean="0"/>
              <a:t>William George built first 1</a:t>
            </a:r>
            <a:r>
              <a:rPr lang="en-US" baseline="30000" dirty="0" smtClean="0"/>
              <a:t>st</a:t>
            </a:r>
            <a:r>
              <a:rPr lang="en-US" dirty="0" smtClean="0"/>
              <a:t> wagon shop. </a:t>
            </a:r>
          </a:p>
          <a:p>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Businesses continued</a:t>
            </a:r>
            <a:endParaRPr lang="en-US" dirty="0"/>
          </a:p>
        </p:txBody>
      </p:sp>
      <p:sp>
        <p:nvSpPr>
          <p:cNvPr id="3" name="Content Placeholder 2"/>
          <p:cNvSpPr>
            <a:spLocks noGrp="1"/>
          </p:cNvSpPr>
          <p:nvPr>
            <p:ph idx="1"/>
          </p:nvPr>
        </p:nvSpPr>
        <p:spPr/>
        <p:txBody>
          <a:bodyPr/>
          <a:lstStyle/>
          <a:p>
            <a:r>
              <a:rPr lang="en-US" dirty="0" smtClean="0"/>
              <a:t>Isaac Harness started the Cider business. </a:t>
            </a:r>
          </a:p>
          <a:p>
            <a:r>
              <a:rPr lang="en-US" dirty="0" smtClean="0"/>
              <a:t>William Phelps opened the first bank.  </a:t>
            </a:r>
          </a:p>
          <a:p>
            <a:r>
              <a:rPr lang="en-US" dirty="0" smtClean="0"/>
              <a:t>Captain Joseph found some land and selected a site on the Kickapoo to build the mill.</a:t>
            </a:r>
          </a:p>
          <a:p>
            <a:r>
              <a:rPr lang="en-US" dirty="0" smtClean="0"/>
              <a:t>Luzerne Bartholomew had a meatpacking business.</a:t>
            </a:r>
          </a:p>
          <a:p>
            <a:endParaRPr lang="en-US" dirty="0" smtClean="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Office</a:t>
            </a:r>
            <a:endParaRPr lang="en-US" dirty="0"/>
          </a:p>
        </p:txBody>
      </p:sp>
      <p:sp>
        <p:nvSpPr>
          <p:cNvPr id="3" name="Content Placeholder 2"/>
          <p:cNvSpPr>
            <a:spLocks noGrp="1"/>
          </p:cNvSpPr>
          <p:nvPr>
            <p:ph idx="1"/>
          </p:nvPr>
        </p:nvSpPr>
        <p:spPr/>
        <p:txBody>
          <a:bodyPr/>
          <a:lstStyle/>
          <a:p>
            <a:r>
              <a:rPr lang="en-US" dirty="0" smtClean="0"/>
              <a:t>Mail was originally brought from Farmington about twice a week.</a:t>
            </a:r>
          </a:p>
          <a:p>
            <a:pPr>
              <a:buNone/>
            </a:pPr>
            <a:endParaRPr lang="en-US" dirty="0" smtClean="0"/>
          </a:p>
          <a:p>
            <a:r>
              <a:rPr lang="en-US" dirty="0" smtClean="0"/>
              <a:t>Later, William J. Phelps became postmaster in 1847 and the mail was stored in a cherry desk made by Isaac West.</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1870-1889</a:t>
            </a:r>
            <a:endParaRPr lang="en-US" dirty="0"/>
          </a:p>
        </p:txBody>
      </p:sp>
      <p:sp>
        <p:nvSpPr>
          <p:cNvPr id="3" name="Content Placeholder 2"/>
          <p:cNvSpPr>
            <a:spLocks noGrp="1"/>
          </p:cNvSpPr>
          <p:nvPr>
            <p:ph idx="1"/>
          </p:nvPr>
        </p:nvSpPr>
        <p:spPr/>
        <p:txBody>
          <a:bodyPr/>
          <a:lstStyle/>
          <a:p>
            <a:r>
              <a:rPr lang="en-US" dirty="0" smtClean="0"/>
              <a:t>Staples &amp; Fancy Groceries</a:t>
            </a:r>
          </a:p>
          <a:p>
            <a:r>
              <a:rPr lang="en-US" dirty="0" smtClean="0"/>
              <a:t>Wagon &amp; Carriage Making</a:t>
            </a:r>
          </a:p>
          <a:p>
            <a:r>
              <a:rPr lang="en-US" dirty="0" smtClean="0"/>
              <a:t>Elmwood Paper Mill Manufactures</a:t>
            </a:r>
          </a:p>
          <a:p>
            <a:r>
              <a:rPr lang="en-US" dirty="0" smtClean="0"/>
              <a:t>Bradshaw &amp; Caldwell Dealers in Hardware, Copper and Tin Ware and Stoves</a:t>
            </a:r>
          </a:p>
          <a:p>
            <a:r>
              <a:rPr lang="en-US" dirty="0" err="1" smtClean="0"/>
              <a:t>Edson</a:t>
            </a:r>
            <a:r>
              <a:rPr lang="en-US" dirty="0" smtClean="0"/>
              <a:t> Smith &amp; Sons Hardware since </a:t>
            </a:r>
            <a:r>
              <a:rPr lang="en-US" dirty="0" smtClean="0"/>
              <a:t>1885</a:t>
            </a:r>
            <a:endParaRPr lang="en-US" dirty="0" smtClean="0"/>
          </a:p>
          <a:p>
            <a:pPr>
              <a:buNone/>
            </a:pPr>
            <a:endParaRPr lang="en-US" dirty="0" smtClean="0"/>
          </a:p>
          <a:p>
            <a:endParaRPr lang="en-US" dirty="0"/>
          </a:p>
        </p:txBody>
      </p:sp>
      <p:pic>
        <p:nvPicPr>
          <p:cNvPr id="1026" name="Picture 2" descr="P:\Tornado Pictures\Edson Smith &amp; Son's\img044.jpg"/>
          <p:cNvPicPr>
            <a:picLocks noChangeAspect="1" noChangeArrowheads="1"/>
          </p:cNvPicPr>
          <p:nvPr/>
        </p:nvPicPr>
        <p:blipFill>
          <a:blip r:embed="rId2" cstate="print"/>
          <a:srcRect/>
          <a:stretch>
            <a:fillRect/>
          </a:stretch>
        </p:blipFill>
        <p:spPr bwMode="auto">
          <a:xfrm>
            <a:off x="6955589" y="5029199"/>
            <a:ext cx="1966160" cy="1828801"/>
          </a:xfrm>
          <a:prstGeom prst="rect">
            <a:avLst/>
          </a:prstGeom>
          <a:noFill/>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normAutofit/>
          </a:bodyPr>
          <a:lstStyle/>
          <a:p>
            <a:pPr>
              <a:buNone/>
            </a:pPr>
            <a:r>
              <a:rPr lang="en-US" dirty="0" smtClean="0"/>
              <a:t>In 1890’s the Fair Store opened</a:t>
            </a:r>
          </a:p>
          <a:p>
            <a:pPr>
              <a:buNone/>
            </a:pPr>
            <a:r>
              <a:rPr lang="en-US" dirty="0" smtClean="0"/>
              <a:t>In 1894 Couriers Drug Store is founded</a:t>
            </a:r>
          </a:p>
          <a:p>
            <a:pPr>
              <a:buNone/>
            </a:pPr>
            <a:endParaRPr lang="en-US" dirty="0"/>
          </a:p>
        </p:txBody>
      </p:sp>
      <p:pic>
        <p:nvPicPr>
          <p:cNvPr id="14" name="Content Placeholder 13" descr="P1000557.JPG"/>
          <p:cNvPicPr>
            <a:picLocks noGrp="1" noChangeAspect="1"/>
          </p:cNvPicPr>
          <p:nvPr>
            <p:ph sz="half" idx="2"/>
          </p:nvPr>
        </p:nvPicPr>
        <p:blipFill>
          <a:blip r:embed="rId2" cstate="print"/>
          <a:stretch>
            <a:fillRect/>
          </a:stretch>
        </p:blipFill>
        <p:spPr>
          <a:xfrm>
            <a:off x="4343400" y="685800"/>
            <a:ext cx="4495800" cy="5410200"/>
          </a:xfr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William J. Phelps</a:t>
            </a:r>
            <a:endParaRPr lang="en-US" sz="4800" dirty="0"/>
          </a:p>
        </p:txBody>
      </p:sp>
      <p:sp>
        <p:nvSpPr>
          <p:cNvPr id="3" name="Content Placeholder 2"/>
          <p:cNvSpPr>
            <a:spLocks noGrp="1"/>
          </p:cNvSpPr>
          <p:nvPr>
            <p:ph idx="1"/>
          </p:nvPr>
        </p:nvSpPr>
        <p:spPr/>
        <p:txBody>
          <a:bodyPr>
            <a:normAutofit/>
          </a:bodyPr>
          <a:lstStyle/>
          <a:p>
            <a:r>
              <a:rPr lang="en-US" sz="3600" dirty="0" smtClean="0"/>
              <a:t>Arrived in Peoria on September 30, 1834</a:t>
            </a:r>
          </a:p>
          <a:p>
            <a:r>
              <a:rPr lang="en-US" sz="3600" dirty="0" smtClean="0"/>
              <a:t>Married 20 days earlier</a:t>
            </a:r>
          </a:p>
          <a:p>
            <a:r>
              <a:rPr lang="en-US" sz="3600" dirty="0" smtClean="0"/>
              <a:t>His son, William E., was the second child born in Elmwood Township (1835)</a:t>
            </a:r>
            <a:endParaRPr lang="en-US" sz="3600"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Palace Theater</a:t>
            </a:r>
            <a:endParaRPr lang="en-US" dirty="0"/>
          </a:p>
        </p:txBody>
      </p:sp>
      <p:sp>
        <p:nvSpPr>
          <p:cNvPr id="3" name="Content Placeholder 2"/>
          <p:cNvSpPr>
            <a:spLocks noGrp="1"/>
          </p:cNvSpPr>
          <p:nvPr>
            <p:ph idx="1"/>
          </p:nvPr>
        </p:nvSpPr>
        <p:spPr/>
        <p:txBody>
          <a:bodyPr/>
          <a:lstStyle/>
          <a:p>
            <a:r>
              <a:rPr lang="en-US" dirty="0" smtClean="0"/>
              <a:t> The palace theater first opened in 1913. It started off with still pictures and quiet music. It also had current news. Next, they improved to “movies” because the pictures moved therefore being called movies. The owner of the theater made homemade popcorn for the people to eat during the movies. </a:t>
            </a:r>
            <a:endParaRPr lang="en-US"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Tornado Pictures\2002 Library Photos\img034.jpg"/>
          <p:cNvPicPr>
            <a:picLocks noChangeAspect="1" noChangeArrowheads="1"/>
          </p:cNvPicPr>
          <p:nvPr/>
        </p:nvPicPr>
        <p:blipFill>
          <a:blip r:embed="rId2"/>
          <a:srcRect/>
          <a:stretch>
            <a:fillRect/>
          </a:stretch>
        </p:blipFill>
        <p:spPr bwMode="auto">
          <a:xfrm>
            <a:off x="1066800" y="823536"/>
            <a:ext cx="7467600" cy="5549081"/>
          </a:xfrm>
          <a:prstGeom prst="rect">
            <a:avLst/>
          </a:prstGeom>
          <a:noFill/>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 Mining Coal</a:t>
            </a:r>
            <a:endParaRPr lang="en-US" dirty="0"/>
          </a:p>
        </p:txBody>
      </p:sp>
      <p:sp>
        <p:nvSpPr>
          <p:cNvPr id="3" name="Content Placeholder 2"/>
          <p:cNvSpPr>
            <a:spLocks noGrp="1"/>
          </p:cNvSpPr>
          <p:nvPr>
            <p:ph idx="1"/>
          </p:nvPr>
        </p:nvSpPr>
        <p:spPr/>
        <p:txBody>
          <a:bodyPr/>
          <a:lstStyle/>
          <a:p>
            <a:r>
              <a:rPr lang="en-US" dirty="0" smtClean="0"/>
              <a:t>Strip Mining Coal developed in three areas, and occurred locally from the South of Elmwood to the West of Middle Grove.</a:t>
            </a:r>
            <a:endParaRPr lang="en-US"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png"/>
          <p:cNvPicPr>
            <a:picLocks noChangeAspect="1"/>
          </p:cNvPicPr>
          <p:nvPr/>
        </p:nvPicPr>
        <p:blipFill>
          <a:blip r:embed="rId2"/>
          <a:stretch>
            <a:fillRect/>
          </a:stretch>
        </p:blipFill>
        <p:spPr>
          <a:xfrm>
            <a:off x="0" y="0"/>
            <a:ext cx="9195089"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CCC Camp</a:t>
            </a:r>
            <a:endParaRPr lang="en-US" dirty="0">
              <a:solidFill>
                <a:schemeClr val="bg1"/>
              </a:solidFill>
            </a:endParaRPr>
          </a:p>
        </p:txBody>
      </p:sp>
      <p:sp>
        <p:nvSpPr>
          <p:cNvPr id="3" name="Content Placeholder 2"/>
          <p:cNvSpPr>
            <a:spLocks noGrp="1"/>
          </p:cNvSpPr>
          <p:nvPr>
            <p:ph idx="1"/>
          </p:nvPr>
        </p:nvSpPr>
        <p:spPr>
          <a:xfrm>
            <a:off x="457200" y="1600200"/>
            <a:ext cx="8229600" cy="5257800"/>
          </a:xfrm>
          <a:solidFill>
            <a:srgbClr val="DDDDDD">
              <a:alpha val="25098"/>
            </a:srgbClr>
          </a:solidFill>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Civilian Conservation Core Camp- built for men who needed work and training during the Depression</a:t>
            </a:r>
          </a:p>
          <a:p>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 was located on Lilac south and east of the railroad </a:t>
            </a:r>
          </a:p>
          <a:p>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workers were paid $30 a month.</a:t>
            </a:r>
          </a:p>
          <a:p>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$25 were sent to their families and they kept $5 for their personal use.</a:t>
            </a:r>
          </a:p>
          <a:p>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There were only men that worked at the camp.</a:t>
            </a:r>
          </a:p>
          <a:p>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typical CCC enrollee was a U.S. citizen, unmarried male, 18 to 25 years of age.</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eds-ccc-camp1.jpg"/>
          <p:cNvPicPr>
            <a:picLocks noChangeAspect="1"/>
          </p:cNvPicPr>
          <p:nvPr/>
        </p:nvPicPr>
        <p:blipFill>
          <a:blip r:embed="rId2"/>
          <a:stretch>
            <a:fillRect/>
          </a:stretch>
        </p:blipFill>
        <p:spPr>
          <a:xfrm>
            <a:off x="0" y="-152400"/>
            <a:ext cx="9144000" cy="6858000"/>
          </a:xfrm>
          <a:prstGeom prst="rect">
            <a:avLst/>
          </a:prstGeom>
        </p:spPr>
      </p:pic>
      <p:sp>
        <p:nvSpPr>
          <p:cNvPr id="3" name="Content Placeholder 2"/>
          <p:cNvSpPr>
            <a:spLocks noGrp="1"/>
          </p:cNvSpPr>
          <p:nvPr>
            <p:ph idx="1"/>
          </p:nvPr>
        </p:nvSpPr>
        <p:spPr>
          <a:xfrm>
            <a:off x="457200" y="1371600"/>
            <a:ext cx="8229600" cy="4754563"/>
          </a:xfrm>
          <a:solidFill>
            <a:srgbClr val="EAEAEA">
              <a:alpha val="25098"/>
            </a:srgbClr>
          </a:solidFill>
          <a:ln>
            <a:solidFill>
              <a:schemeClr val="tx1"/>
            </a:solidFill>
          </a:ln>
          <a:effectLst/>
        </p:spPr>
        <p:txBody>
          <a:bodyPr>
            <a:normAutofit fontScale="92500" lnSpcReduction="2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Each enrollee volunteered upon passing a physical exam </a:t>
            </a: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and/or</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 period of conditioning, was required to serve a minimum of 6 month period with the option to serve as many as 4 periods, or up to two years if employment outside the corps was not possible.</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Enrollees worked 40 hours a week over 5 days, sometimes Sundays and Saturdays if poor weather dictated. </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war veterans would recuperate and get jobs in the Civilian world South of the railroad tracks.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a:t>
            </a:r>
            <a:endParaRPr lang="en-US" dirty="0"/>
          </a:p>
        </p:txBody>
      </p:sp>
      <p:sp>
        <p:nvSpPr>
          <p:cNvPr id="3" name="Content Placeholder 2"/>
          <p:cNvSpPr>
            <a:spLocks noGrp="1"/>
          </p:cNvSpPr>
          <p:nvPr>
            <p:ph idx="1"/>
          </p:nvPr>
        </p:nvSpPr>
        <p:spPr/>
        <p:txBody>
          <a:bodyPr/>
          <a:lstStyle/>
          <a:p>
            <a:r>
              <a:rPr lang="en-US" dirty="0" smtClean="0"/>
              <a:t>The Whitney Law Office was built the Fall of 1931.</a:t>
            </a:r>
          </a:p>
          <a:p>
            <a:r>
              <a:rPr lang="en-US" dirty="0" smtClean="0"/>
              <a:t>The Elmwood locker service was built in 1941.</a:t>
            </a:r>
            <a:endParaRPr lang="en-US" dirty="0"/>
          </a:p>
          <a:p>
            <a:r>
              <a:rPr lang="en-US" dirty="0" smtClean="0"/>
              <a:t>Elmwood Telephone Exchange was purchased in 1947.</a:t>
            </a:r>
          </a:p>
          <a:p>
            <a:endParaRPr lang="en-US" dirty="0" smtClean="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Library</a:t>
            </a:r>
            <a:endParaRPr lang="en-US" dirty="0"/>
          </a:p>
        </p:txBody>
      </p:sp>
      <p:sp>
        <p:nvSpPr>
          <p:cNvPr id="3" name="Content Placeholder 2"/>
          <p:cNvSpPr>
            <a:spLocks noGrp="1"/>
          </p:cNvSpPr>
          <p:nvPr>
            <p:ph idx="1"/>
          </p:nvPr>
        </p:nvSpPr>
        <p:spPr/>
        <p:txBody>
          <a:bodyPr>
            <a:normAutofit/>
          </a:bodyPr>
          <a:lstStyle/>
          <a:p>
            <a:r>
              <a:rPr lang="en-US" dirty="0" smtClean="0"/>
              <a:t>The school was the 1</a:t>
            </a:r>
            <a:r>
              <a:rPr lang="en-US" baseline="30000" dirty="0" smtClean="0"/>
              <a:t>st</a:t>
            </a:r>
            <a:r>
              <a:rPr lang="en-US" dirty="0" smtClean="0"/>
              <a:t> “public” library because it was open to the public on Thursdays from 4 to 5 p.m. </a:t>
            </a:r>
          </a:p>
          <a:p>
            <a:r>
              <a:rPr lang="en-US" dirty="0" smtClean="0"/>
              <a:t>It was completed in the early 1950s. </a:t>
            </a:r>
          </a:p>
          <a:p>
            <a:r>
              <a:rPr lang="en-US" dirty="0" smtClean="0"/>
              <a:t>A house across from today’s library is what used to be the library.</a:t>
            </a:r>
          </a:p>
          <a:p>
            <a:r>
              <a:rPr lang="en-US" dirty="0" smtClean="0"/>
              <a:t>The total cost was about $90,000.</a:t>
            </a:r>
            <a:endParaRPr lang="en-US"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Hotels 1950-1969</a:t>
            </a:r>
            <a:endParaRPr lang="en-US" dirty="0"/>
          </a:p>
        </p:txBody>
      </p:sp>
      <p:sp>
        <p:nvSpPr>
          <p:cNvPr id="3" name="Content Placeholder 2"/>
          <p:cNvSpPr>
            <a:spLocks noGrp="1"/>
          </p:cNvSpPr>
          <p:nvPr>
            <p:ph idx="1"/>
          </p:nvPr>
        </p:nvSpPr>
        <p:spPr>
          <a:xfrm>
            <a:off x="0" y="1524000"/>
            <a:ext cx="8763000" cy="4525963"/>
          </a:xfrm>
        </p:spPr>
        <p:txBody>
          <a:bodyPr>
            <a:normAutofit/>
          </a:bodyPr>
          <a:lstStyle/>
          <a:p>
            <a:pPr lvl="1">
              <a:buFont typeface="Arial" pitchFamily="34" charset="0"/>
              <a:buChar char="•"/>
            </a:pPr>
            <a:r>
              <a:rPr lang="en-US" sz="3200" dirty="0" smtClean="0"/>
              <a:t>The Randolph Hotel was located on the southeast corner of the streets Magnolia and Hawthorn. The hotel was made up of two buildings. The buildings were J. B. Reed’s harness shop and Dr. Swisher’s house, which was the second house built in Elmwood at that time period.</a:t>
            </a:r>
            <a:endParaRPr lang="en-US" sz="3200" dirty="0"/>
          </a:p>
          <a:p>
            <a:pPr lvl="1">
              <a:buFont typeface="Arial" pitchFamily="34" charset="0"/>
              <a:buChar char="•"/>
            </a:pPr>
            <a:endParaRPr lang="en-US" sz="3200" dirty="0"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2723</Words>
  <Application>Microsoft Office PowerPoint</Application>
  <PresentationFormat>On-screen Show (4:3)</PresentationFormat>
  <Paragraphs>263</Paragraphs>
  <Slides>102</Slides>
  <Notes>0</Notes>
  <HiddenSlides>0</HiddenSlides>
  <MMClips>0</MMClips>
  <ScaleCrop>false</ScaleCrop>
  <HeadingPairs>
    <vt:vector size="4" baseType="variant">
      <vt:variant>
        <vt:lpstr>Theme</vt:lpstr>
      </vt:variant>
      <vt:variant>
        <vt:i4>3</vt:i4>
      </vt:variant>
      <vt:variant>
        <vt:lpstr>Slide Titles</vt:lpstr>
      </vt:variant>
      <vt:variant>
        <vt:i4>102</vt:i4>
      </vt:variant>
    </vt:vector>
  </HeadingPairs>
  <TitlesOfParts>
    <vt:vector size="105" baseType="lpstr">
      <vt:lpstr>1_Office Theme</vt:lpstr>
      <vt:lpstr>Default Design</vt:lpstr>
      <vt:lpstr>2_Office Theme</vt:lpstr>
      <vt:lpstr>Slide 1</vt:lpstr>
      <vt:lpstr>Native Americans</vt:lpstr>
      <vt:lpstr>Newburgh</vt:lpstr>
      <vt:lpstr>Slide 4</vt:lpstr>
      <vt:lpstr>Harkness Grove</vt:lpstr>
      <vt:lpstr>Slide 6</vt:lpstr>
      <vt:lpstr>Slide 7</vt:lpstr>
      <vt:lpstr>First Settlers of Elmwood</vt:lpstr>
      <vt:lpstr>William J. Phelps</vt:lpstr>
      <vt:lpstr>Phelps Story</vt:lpstr>
      <vt:lpstr> Fountain Watkins</vt:lpstr>
      <vt:lpstr>Establishment of Elmwood</vt:lpstr>
      <vt:lpstr>Churches</vt:lpstr>
      <vt:lpstr>Railroad</vt:lpstr>
      <vt:lpstr>The Newspaper</vt:lpstr>
      <vt:lpstr>Other Info</vt:lpstr>
      <vt:lpstr>The Underground Railroad Liberty Line</vt:lpstr>
      <vt:lpstr>Slide 18</vt:lpstr>
      <vt:lpstr>Town in 1870</vt:lpstr>
      <vt:lpstr>Police</vt:lpstr>
      <vt:lpstr>Laws Of The Town</vt:lpstr>
      <vt:lpstr>1883</vt:lpstr>
      <vt:lpstr>Elmwood</vt:lpstr>
      <vt:lpstr>Slide 24</vt:lpstr>
      <vt:lpstr>Fire in Downtown Elmwood</vt:lpstr>
      <vt:lpstr> Paving of Route 78</vt:lpstr>
      <vt:lpstr>Living in the country 1930-1949</vt:lpstr>
      <vt:lpstr>Silver Cornet Band</vt:lpstr>
      <vt:lpstr>1973-’75</vt:lpstr>
      <vt:lpstr>1975-’76</vt:lpstr>
      <vt:lpstr>Late 1970s</vt:lpstr>
      <vt:lpstr>1980s</vt:lpstr>
      <vt:lpstr>1990</vt:lpstr>
      <vt:lpstr>Tornado</vt:lpstr>
      <vt:lpstr>Recovery of Elmwood</vt:lpstr>
      <vt:lpstr>Library of Congress</vt:lpstr>
      <vt:lpstr>Slide 37</vt:lpstr>
      <vt:lpstr>Slide 38</vt:lpstr>
      <vt:lpstr>Slide 39</vt:lpstr>
      <vt:lpstr>Slide 40</vt:lpstr>
      <vt:lpstr>Slide 41</vt:lpstr>
      <vt:lpstr>Slide 42</vt:lpstr>
      <vt:lpstr>Phelps Barn</vt:lpstr>
      <vt:lpstr>Slide 44</vt:lpstr>
      <vt:lpstr>Phelps Barn Reconstruction</vt:lpstr>
      <vt:lpstr>Slide 46</vt:lpstr>
      <vt:lpstr>Slide 47</vt:lpstr>
      <vt:lpstr>Slide 48</vt:lpstr>
      <vt:lpstr>Slide 49</vt:lpstr>
      <vt:lpstr>Slide 50</vt:lpstr>
      <vt:lpstr>Lorado Taft</vt:lpstr>
      <vt:lpstr>Slide 52</vt:lpstr>
      <vt:lpstr> Dedication to Pioneer Statue </vt:lpstr>
      <vt:lpstr>Slide 54</vt:lpstr>
      <vt:lpstr>Slide 55</vt:lpstr>
      <vt:lpstr>Slide 56</vt:lpstr>
      <vt:lpstr>Lorado Taft</vt:lpstr>
      <vt:lpstr>Slide 58</vt:lpstr>
      <vt:lpstr>Slide 59</vt:lpstr>
      <vt:lpstr>School</vt:lpstr>
      <vt:lpstr>First Schoolhouse</vt:lpstr>
      <vt:lpstr>Elmwood Academy  </vt:lpstr>
      <vt:lpstr>Slide 63</vt:lpstr>
      <vt:lpstr>First Graduating Class</vt:lpstr>
      <vt:lpstr>Slide 65</vt:lpstr>
      <vt:lpstr>Slide 66</vt:lpstr>
      <vt:lpstr>School Fire  </vt:lpstr>
      <vt:lpstr>New School</vt:lpstr>
      <vt:lpstr>Slide 69</vt:lpstr>
      <vt:lpstr>Course of Study 1902-1903</vt:lpstr>
      <vt:lpstr>The Ulmus</vt:lpstr>
      <vt:lpstr>Grade School Gym</vt:lpstr>
      <vt:lpstr>Grade School Gym continued</vt:lpstr>
      <vt:lpstr>Slide 74</vt:lpstr>
      <vt:lpstr>Closing of Country Schools</vt:lpstr>
      <vt:lpstr>New High School</vt:lpstr>
      <vt:lpstr>Slide 77</vt:lpstr>
      <vt:lpstr>In the mid 1970’s, the Junior High unit and auditorium was built. </vt:lpstr>
      <vt:lpstr>A new grade school Info from Mrs. Carlson</vt:lpstr>
      <vt:lpstr>Wars</vt:lpstr>
      <vt:lpstr>World War I</vt:lpstr>
      <vt:lpstr>Vietnam War Veterans</vt:lpstr>
      <vt:lpstr>Desert Storm</vt:lpstr>
      <vt:lpstr>Businesses</vt:lpstr>
      <vt:lpstr>Early Businesses of Elmwood</vt:lpstr>
      <vt:lpstr>Early Businesses continued</vt:lpstr>
      <vt:lpstr>Post Office</vt:lpstr>
      <vt:lpstr>Business 1870-1889</vt:lpstr>
      <vt:lpstr>Slide 89</vt:lpstr>
      <vt:lpstr>Palace Theater</vt:lpstr>
      <vt:lpstr>Slide 91</vt:lpstr>
      <vt:lpstr>Strip Mining Coal</vt:lpstr>
      <vt:lpstr>Slide 93</vt:lpstr>
      <vt:lpstr>CCC Camp</vt:lpstr>
      <vt:lpstr>Slide 95</vt:lpstr>
      <vt:lpstr>Business</vt:lpstr>
      <vt:lpstr>Public Library</vt:lpstr>
      <vt:lpstr>Slide 98</vt:lpstr>
      <vt:lpstr>Hotels 1950-1969</vt:lpstr>
      <vt:lpstr>The Daley Insurance Agency</vt:lpstr>
      <vt:lpstr>Business</vt:lpstr>
      <vt:lpstr>Business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kjanovetz</dc:creator>
  <cp:lastModifiedBy>kjanovetz</cp:lastModifiedBy>
  <cp:revision>48</cp:revision>
  <dcterms:created xsi:type="dcterms:W3CDTF">2012-04-16T12:33:50Z</dcterms:created>
  <dcterms:modified xsi:type="dcterms:W3CDTF">2012-04-18T18:48:51Z</dcterms:modified>
</cp:coreProperties>
</file>